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71" r:id="rId5"/>
    <p:sldId id="267" r:id="rId6"/>
    <p:sldId id="268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64" r:id="rId15"/>
    <p:sldId id="270" r:id="rId16"/>
    <p:sldId id="269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  <a:srgbClr val="FFFF99"/>
    <a:srgbClr val="FFFF00"/>
    <a:srgbClr val="3333FF"/>
    <a:srgbClr val="339933"/>
    <a:srgbClr val="00CC00"/>
    <a:srgbClr val="003300"/>
    <a:srgbClr val="336600"/>
    <a:srgbClr val="FF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68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1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56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0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44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546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90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454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AB5FC-8940-4C4F-AAE7-B51887B07693}" type="datetimeFigureOut">
              <a:rPr lang="en-US" smtClean="0"/>
              <a:t>12/20/2021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5CEF9-E70E-4A85-ACF4-C1AE1C9C77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59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196752"/>
            <a:ext cx="8352928" cy="2664296"/>
          </a:xfrm>
          <a:solidFill>
            <a:srgbClr val="FFFF99"/>
          </a:solidFill>
          <a:ln>
            <a:noFill/>
          </a:ln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sr-Cyrl-RS" sz="2800" b="1" dirty="0" smtClean="0"/>
              <a:t>ЗАКОН О </a:t>
            </a:r>
            <a:r>
              <a:rPr lang="sr-Cyrl-CS" sz="2800" b="1" dirty="0" smtClean="0"/>
              <a:t>ЗАШТИТИ </a:t>
            </a:r>
            <a:r>
              <a:rPr lang="sr-Cyrl-CS" sz="2800" b="1" dirty="0"/>
              <a:t>ЖИВОТНЕ </a:t>
            </a:r>
            <a:r>
              <a:rPr lang="sr-Cyrl-CS" sz="2800" b="1" dirty="0" smtClean="0"/>
              <a:t>СРЕДИНЕ</a:t>
            </a:r>
            <a:r>
              <a:rPr lang="sr-Cyrl-CS" sz="2800" b="1" smtClean="0"/>
              <a:t/>
            </a:r>
            <a:br>
              <a:rPr lang="sr-Cyrl-CS" sz="2800" b="1" smtClean="0"/>
            </a:br>
            <a:r>
              <a:rPr lang="sr-Cyrl-CS" sz="2800" b="1" smtClean="0"/>
              <a:t>и</a:t>
            </a:r>
            <a:r>
              <a:rPr lang="sr-Cyrl-CS" sz="2800" b="1" dirty="0" smtClean="0"/>
              <a:t/>
            </a:r>
            <a:br>
              <a:rPr lang="sr-Cyrl-CS" sz="2800" b="1" dirty="0" smtClean="0"/>
            </a:br>
            <a:r>
              <a:rPr lang="sr-Cyrl-CS" sz="2800" b="1" dirty="0" smtClean="0"/>
              <a:t>ЗАКОН О ПРОЦЕНИ УТИЦАЈА НА ЖИВОТНУ СРЕДИНУ</a:t>
            </a:r>
            <a:endParaRPr lang="sr-Cyrl-C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1907704" y="5805264"/>
            <a:ext cx="2808312" cy="526504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37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564" y="1169368"/>
            <a:ext cx="7848872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ИНФОРМИСАЊЕ ЈАВНОСТИ</a:t>
            </a:r>
          </a:p>
          <a:p>
            <a:endParaRPr lang="ru-RU" sz="1400" b="1" dirty="0"/>
          </a:p>
          <a:p>
            <a:r>
              <a:rPr lang="ru-RU" sz="1800" b="1" dirty="0">
                <a:solidFill>
                  <a:srgbClr val="FF0000"/>
                </a:solidFill>
              </a:rPr>
              <a:t>Приступ информацијама и учешће јавности у </a:t>
            </a:r>
            <a:r>
              <a:rPr lang="ru-RU" sz="1800" b="1" dirty="0" smtClean="0">
                <a:solidFill>
                  <a:srgbClr val="FF0000"/>
                </a:solidFill>
              </a:rPr>
              <a:t>одлучивању</a:t>
            </a:r>
            <a:r>
              <a:rPr lang="ru-RU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 smtClean="0">
                <a:solidFill>
                  <a:srgbClr val="000000"/>
                </a:solidFill>
              </a:rPr>
              <a:t>- д</a:t>
            </a:r>
            <a:r>
              <a:rPr lang="sr-Cyrl-RS" sz="1800" b="1" dirty="0">
                <a:solidFill>
                  <a:srgbClr val="000000"/>
                </a:solidFill>
              </a:rPr>
              <a:t>р</a:t>
            </a:r>
            <a:r>
              <a:rPr lang="ru-RU" sz="1800" b="1" dirty="0" smtClean="0">
                <a:solidFill>
                  <a:srgbClr val="000000"/>
                </a:solidFill>
              </a:rPr>
              <a:t>жавни </a:t>
            </a:r>
            <a:r>
              <a:rPr lang="ru-RU" sz="1800" b="1" dirty="0">
                <a:solidFill>
                  <a:srgbClr val="000000"/>
                </a:solidFill>
              </a:rPr>
              <a:t>органи</a:t>
            </a:r>
            <a:r>
              <a:rPr lang="ru-RU" sz="1800" b="1" dirty="0" smtClean="0">
                <a:solidFill>
                  <a:srgbClr val="000000"/>
                </a:solidFill>
              </a:rPr>
              <a:t>, органи </a:t>
            </a:r>
            <a:r>
              <a:rPr lang="ru-RU" sz="1800" b="1" dirty="0">
                <a:solidFill>
                  <a:srgbClr val="000000"/>
                </a:solidFill>
              </a:rPr>
              <a:t>аутономне покрајине, органи јединице локалне самоуправе и овлашћене </a:t>
            </a:r>
            <a:r>
              <a:rPr lang="ru-RU" sz="1800" b="1" dirty="0" smtClean="0">
                <a:solidFill>
                  <a:srgbClr val="000000"/>
                </a:solidFill>
              </a:rPr>
              <a:t>и друге </a:t>
            </a:r>
            <a:r>
              <a:rPr lang="ru-RU" sz="1800" b="1" dirty="0">
                <a:solidFill>
                  <a:srgbClr val="000000"/>
                </a:solidFill>
              </a:rPr>
              <a:t>организације дужни су да редовно, правовремено, потпуно и </a:t>
            </a:r>
            <a:r>
              <a:rPr lang="ru-RU" sz="1800" b="1" dirty="0" smtClean="0">
                <a:solidFill>
                  <a:srgbClr val="000000"/>
                </a:solidFill>
              </a:rPr>
              <a:t>објективно обавештавају </a:t>
            </a:r>
            <a:r>
              <a:rPr lang="ru-RU" sz="1800" b="1" dirty="0">
                <a:solidFill>
                  <a:srgbClr val="000000"/>
                </a:solidFill>
              </a:rPr>
              <a:t>јавност о стању животне средине, </a:t>
            </a:r>
            <a:r>
              <a:rPr lang="ru-RU" sz="1800" b="1" dirty="0" smtClean="0">
                <a:solidFill>
                  <a:srgbClr val="000000"/>
                </a:solidFill>
              </a:rPr>
              <a:t>о </a:t>
            </a:r>
            <a:r>
              <a:rPr lang="ru-RU" sz="1800" b="1" dirty="0">
                <a:solidFill>
                  <a:srgbClr val="000000"/>
                </a:solidFill>
              </a:rPr>
              <a:t>појавама које се </a:t>
            </a:r>
            <a:r>
              <a:rPr lang="ru-RU" sz="1800" b="1" dirty="0" smtClean="0">
                <a:solidFill>
                  <a:srgbClr val="000000"/>
                </a:solidFill>
              </a:rPr>
              <a:t>прате у </a:t>
            </a:r>
            <a:r>
              <a:rPr lang="ru-RU" sz="1800" b="1" dirty="0">
                <a:solidFill>
                  <a:srgbClr val="000000"/>
                </a:solidFill>
              </a:rPr>
              <a:t>оквиру мониторинга имисије и емисије, као и мерама упозорења или развоју </a:t>
            </a:r>
            <a:r>
              <a:rPr lang="ru-RU" sz="1800" b="1" dirty="0" smtClean="0">
                <a:solidFill>
                  <a:srgbClr val="000000"/>
                </a:solidFill>
              </a:rPr>
              <a:t>загађења која </a:t>
            </a:r>
            <a:r>
              <a:rPr lang="ru-RU" sz="1800" b="1" dirty="0">
                <a:solidFill>
                  <a:srgbClr val="000000"/>
                </a:solidFill>
              </a:rPr>
              <a:t>могу представљати опасност за живот и здравље </a:t>
            </a:r>
            <a:r>
              <a:rPr lang="ru-RU" sz="1800" b="1" dirty="0" smtClean="0">
                <a:solidFill>
                  <a:srgbClr val="000000"/>
                </a:solidFill>
              </a:rPr>
              <a:t>људи</a:t>
            </a:r>
            <a:r>
              <a:rPr lang="ru-RU" sz="1800" b="1" dirty="0">
                <a:solidFill>
                  <a:srgbClr val="000000"/>
                </a:solidFill>
              </a:rPr>
              <a:t> </a:t>
            </a:r>
            <a:r>
              <a:rPr lang="ru-RU" sz="1800" b="1" dirty="0" smtClean="0">
                <a:solidFill>
                  <a:srgbClr val="000000"/>
                </a:solidFill>
              </a:rPr>
              <a:t>- јавност </a:t>
            </a:r>
            <a:r>
              <a:rPr lang="ru-RU" sz="1800" b="1" dirty="0">
                <a:solidFill>
                  <a:srgbClr val="000000"/>
                </a:solidFill>
              </a:rPr>
              <a:t>има право </a:t>
            </a:r>
            <a:r>
              <a:rPr lang="ru-RU" sz="1800" b="1" dirty="0" smtClean="0">
                <a:solidFill>
                  <a:srgbClr val="000000"/>
                </a:solidFill>
              </a:rPr>
              <a:t>приступа прописаним </a:t>
            </a:r>
            <a:r>
              <a:rPr lang="ru-RU" sz="1800" b="1" dirty="0">
                <a:solidFill>
                  <a:srgbClr val="000000"/>
                </a:solidFill>
              </a:rPr>
              <a:t>регистрима или евиденцијама које садрже информације и </a:t>
            </a:r>
            <a:r>
              <a:rPr lang="ru-RU" sz="1800" b="1" dirty="0" smtClean="0">
                <a:solidFill>
                  <a:srgbClr val="000000"/>
                </a:solidFill>
              </a:rPr>
              <a:t>податке</a:t>
            </a:r>
            <a:endParaRPr lang="ru-RU" sz="1800" b="1" dirty="0">
              <a:solidFill>
                <a:srgbClr val="000000"/>
              </a:solidFill>
            </a:endParaRPr>
          </a:p>
          <a:p>
            <a:endParaRPr lang="ru-RU" sz="1800" b="1" dirty="0" smtClean="0">
              <a:solidFill>
                <a:srgbClr val="000000"/>
              </a:solidFill>
            </a:endParaRPr>
          </a:p>
          <a:p>
            <a:r>
              <a:rPr lang="ru-RU" sz="1800" b="1" dirty="0" smtClean="0">
                <a:solidFill>
                  <a:srgbClr val="FF0000"/>
                </a:solidFill>
              </a:rPr>
              <a:t>Учешће </a:t>
            </a:r>
            <a:r>
              <a:rPr lang="ru-RU" sz="1800" b="1" dirty="0">
                <a:solidFill>
                  <a:srgbClr val="FF0000"/>
                </a:solidFill>
              </a:rPr>
              <a:t>јавности у </a:t>
            </a:r>
            <a:r>
              <a:rPr lang="ru-RU" sz="1800" b="1" dirty="0" smtClean="0">
                <a:solidFill>
                  <a:srgbClr val="FF0000"/>
                </a:solidFill>
              </a:rPr>
              <a:t>одлучивању</a:t>
            </a:r>
            <a:r>
              <a:rPr lang="ru-RU" sz="1800" b="1" dirty="0" smtClean="0">
                <a:solidFill>
                  <a:srgbClr val="000000"/>
                </a:solidFill>
              </a:rPr>
              <a:t> - јавност </a:t>
            </a:r>
            <a:r>
              <a:rPr lang="ru-RU" sz="1800" b="1" dirty="0">
                <a:solidFill>
                  <a:srgbClr val="000000"/>
                </a:solidFill>
              </a:rPr>
              <a:t>има право </a:t>
            </a:r>
            <a:r>
              <a:rPr lang="ru-RU" sz="1800" b="1" dirty="0" smtClean="0">
                <a:solidFill>
                  <a:srgbClr val="000000"/>
                </a:solidFill>
              </a:rPr>
              <a:t>да учествује у поступку доношења одлука о: стратешкој процени утицаја планова и програма на животну средину; процени </a:t>
            </a:r>
            <a:r>
              <a:rPr lang="ru-RU" sz="1800" b="1" dirty="0">
                <a:solidFill>
                  <a:srgbClr val="000000"/>
                </a:solidFill>
              </a:rPr>
              <a:t>утицаја пројеката чија реализација може довести до </a:t>
            </a:r>
            <a:r>
              <a:rPr lang="ru-RU" sz="1800" b="1" dirty="0" smtClean="0">
                <a:solidFill>
                  <a:srgbClr val="000000"/>
                </a:solidFill>
              </a:rPr>
              <a:t>загађивања животне </a:t>
            </a:r>
            <a:r>
              <a:rPr lang="ru-RU" sz="1800" b="1" dirty="0">
                <a:solidFill>
                  <a:srgbClr val="000000"/>
                </a:solidFill>
              </a:rPr>
              <a:t>средине или представља ризик по животну средину и здравље људи</a:t>
            </a:r>
            <a:r>
              <a:rPr lang="ru-RU" sz="1800" b="1" dirty="0" smtClean="0">
                <a:solidFill>
                  <a:srgbClr val="000000"/>
                </a:solidFill>
              </a:rPr>
              <a:t>; одобравању </a:t>
            </a:r>
            <a:r>
              <a:rPr lang="ru-RU" sz="1800" b="1" dirty="0">
                <a:solidFill>
                  <a:srgbClr val="000000"/>
                </a:solidFill>
              </a:rPr>
              <a:t>рада нових, односно постојећих </a:t>
            </a:r>
            <a:r>
              <a:rPr lang="ru-RU" sz="1800" b="1" dirty="0" smtClean="0">
                <a:solidFill>
                  <a:srgbClr val="000000"/>
                </a:solidFill>
              </a:rPr>
              <a:t>постројења</a:t>
            </a:r>
            <a:endParaRPr lang="sr-Cyrl-C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79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704856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ЕКОНОМСКИ ИНСТРУМЕНТИ</a:t>
            </a:r>
          </a:p>
          <a:p>
            <a:pPr marL="0" indent="0" algn="ctr">
              <a:buNone/>
            </a:pPr>
            <a:endParaRPr lang="ru-RU" sz="1800" b="1" dirty="0" smtClean="0">
              <a:solidFill>
                <a:srgbClr val="FF0000"/>
              </a:solidFill>
            </a:endParaRPr>
          </a:p>
          <a:p>
            <a:r>
              <a:rPr lang="ru-RU" sz="1800" b="1" dirty="0" smtClean="0"/>
              <a:t>Република Србија, аутономна покрајина</a:t>
            </a:r>
            <a:r>
              <a:rPr lang="ru-RU" sz="1800" b="1" dirty="0"/>
              <a:t>, </a:t>
            </a:r>
            <a:r>
              <a:rPr lang="ru-RU" sz="1800" b="1" dirty="0" smtClean="0"/>
              <a:t>јединица </a:t>
            </a:r>
            <a:r>
              <a:rPr lang="ru-RU" sz="1800" b="1" dirty="0"/>
              <a:t>локалне самоуправе, у оквиру својих овлашћења</a:t>
            </a:r>
            <a:r>
              <a:rPr lang="ru-RU" sz="1800" b="1" dirty="0" smtClean="0"/>
              <a:t>, обезбеђују </a:t>
            </a:r>
            <a:r>
              <a:rPr lang="ru-RU" sz="1800" b="1" dirty="0"/>
              <a:t>финансирање и остваривање циљева заштите животне </a:t>
            </a:r>
            <a:r>
              <a:rPr lang="ru-RU" sz="1800" b="1" dirty="0" smtClean="0"/>
              <a:t>средине</a:t>
            </a:r>
          </a:p>
          <a:p>
            <a:endParaRPr lang="ru-RU" sz="1800" b="1" dirty="0" smtClean="0"/>
          </a:p>
          <a:p>
            <a:r>
              <a:rPr lang="ru-RU" sz="1800" b="1" dirty="0" smtClean="0"/>
              <a:t>Финансирање </a:t>
            </a:r>
            <a:r>
              <a:rPr lang="ru-RU" sz="1800" b="1" dirty="0"/>
              <a:t>заштите животне средине </a:t>
            </a:r>
            <a:r>
              <a:rPr lang="ru-RU" sz="1800" b="1" dirty="0" smtClean="0"/>
              <a:t>постиже се </a:t>
            </a:r>
            <a:r>
              <a:rPr lang="ru-RU" sz="1800" b="1" dirty="0"/>
              <a:t>следећим економским инструментима: </a:t>
            </a:r>
            <a:endParaRPr lang="ru-RU" sz="1800" b="1" dirty="0" smtClean="0"/>
          </a:p>
          <a:p>
            <a:pPr>
              <a:buFont typeface="Calibri" panose="020F0502020204030204" pitchFamily="34" charset="0"/>
              <a:buChar char="-"/>
            </a:pPr>
            <a:r>
              <a:rPr lang="ru-RU" sz="1800" b="1" dirty="0" smtClean="0">
                <a:solidFill>
                  <a:srgbClr val="FF0000"/>
                </a:solidFill>
              </a:rPr>
              <a:t>накнадом </a:t>
            </a:r>
            <a:r>
              <a:rPr lang="ru-RU" sz="1800" b="1" dirty="0">
                <a:solidFill>
                  <a:srgbClr val="FF0000"/>
                </a:solidFill>
              </a:rPr>
              <a:t>за коришћење </a:t>
            </a:r>
            <a:r>
              <a:rPr lang="ru-RU" sz="1800" b="1" dirty="0" smtClean="0">
                <a:solidFill>
                  <a:srgbClr val="FF0000"/>
                </a:solidFill>
              </a:rPr>
              <a:t>природних вредности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ru-RU" sz="1800" b="1" dirty="0" smtClean="0">
                <a:solidFill>
                  <a:srgbClr val="FF0000"/>
                </a:solidFill>
              </a:rPr>
              <a:t>накнадом </a:t>
            </a:r>
            <a:r>
              <a:rPr lang="ru-RU" sz="1800" b="1" dirty="0">
                <a:solidFill>
                  <a:srgbClr val="FF0000"/>
                </a:solidFill>
              </a:rPr>
              <a:t>за загађивање животне </a:t>
            </a:r>
            <a:r>
              <a:rPr lang="ru-RU" sz="1800" b="1" dirty="0" smtClean="0">
                <a:solidFill>
                  <a:srgbClr val="FF0000"/>
                </a:solidFill>
              </a:rPr>
              <a:t>средине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ru-RU" sz="1800" b="1" dirty="0" smtClean="0">
                <a:solidFill>
                  <a:srgbClr val="FF0000"/>
                </a:solidFill>
              </a:rPr>
              <a:t>накнадом </a:t>
            </a:r>
            <a:r>
              <a:rPr lang="ru-RU" sz="1800" b="1" dirty="0">
                <a:solidFill>
                  <a:srgbClr val="FF0000"/>
                </a:solidFill>
              </a:rPr>
              <a:t>јединице </a:t>
            </a:r>
            <a:r>
              <a:rPr lang="ru-RU" sz="1800" b="1" dirty="0" smtClean="0">
                <a:solidFill>
                  <a:srgbClr val="FF0000"/>
                </a:solidFill>
              </a:rPr>
              <a:t>локалне самоуправе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ru-RU" sz="1800" b="1" dirty="0" smtClean="0">
                <a:solidFill>
                  <a:srgbClr val="FF0000"/>
                </a:solidFill>
              </a:rPr>
              <a:t>накнадом </a:t>
            </a:r>
            <a:r>
              <a:rPr lang="ru-RU" sz="1800" b="1" dirty="0">
                <a:solidFill>
                  <a:srgbClr val="FF0000"/>
                </a:solidFill>
              </a:rPr>
              <a:t>из </a:t>
            </a:r>
            <a:r>
              <a:rPr lang="ru-RU" sz="1800" b="1" dirty="0" smtClean="0">
                <a:solidFill>
                  <a:srgbClr val="FF0000"/>
                </a:solidFill>
              </a:rPr>
              <a:t>буџета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ru-RU" sz="1800" b="1" dirty="0" smtClean="0">
                <a:solidFill>
                  <a:srgbClr val="FF0000"/>
                </a:solidFill>
              </a:rPr>
              <a:t>међународном </a:t>
            </a:r>
            <a:r>
              <a:rPr lang="ru-RU" sz="1800" b="1" dirty="0">
                <a:solidFill>
                  <a:srgbClr val="FF0000"/>
                </a:solidFill>
              </a:rPr>
              <a:t>финансијском </a:t>
            </a:r>
            <a:r>
              <a:rPr lang="ru-RU" sz="1800" b="1" dirty="0" smtClean="0">
                <a:solidFill>
                  <a:srgbClr val="FF0000"/>
                </a:solidFill>
              </a:rPr>
              <a:t>помоћи</a:t>
            </a:r>
            <a:endParaRPr lang="ru-RU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3321233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572" y="1169368"/>
            <a:ext cx="7704856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ОДГОВОРНОСТ ЗА ЗАГАЂИВАЊЕ ЖИВОТНЕ СРЕДИНЕ</a:t>
            </a:r>
          </a:p>
          <a:p>
            <a:pPr marL="0" indent="0" algn="ctr">
              <a:buNone/>
            </a:pPr>
            <a:endParaRPr lang="ru-RU" sz="1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1600" b="1" dirty="0" smtClean="0"/>
              <a:t>Правно </a:t>
            </a:r>
            <a:r>
              <a:rPr lang="ru-RU" sz="1600" b="1" dirty="0"/>
              <a:t>и физичко лице дужно да у </a:t>
            </a:r>
            <a:r>
              <a:rPr lang="ru-RU" sz="1600" b="1" dirty="0" smtClean="0"/>
              <a:t>обављању своје </a:t>
            </a:r>
            <a:r>
              <a:rPr lang="ru-RU" sz="1600" b="1" dirty="0"/>
              <a:t>активности обезбеди заштиту животне средине, и то</a:t>
            </a:r>
            <a:r>
              <a:rPr lang="ru-RU" sz="1600" b="1" dirty="0" smtClean="0"/>
              <a:t>: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smtClean="0"/>
              <a:t>применом </a:t>
            </a:r>
            <a:r>
              <a:rPr lang="ru-RU" sz="1600" b="1" dirty="0"/>
              <a:t>и спровођењем прописа о заштити животне </a:t>
            </a:r>
            <a:r>
              <a:rPr lang="ru-RU" sz="1600" b="1" dirty="0" smtClean="0"/>
              <a:t>средине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одрживим </a:t>
            </a:r>
            <a:r>
              <a:rPr lang="ru-RU" sz="1600" b="1" dirty="0"/>
              <a:t>коришћењем природних ресурса, добара и </a:t>
            </a:r>
            <a:r>
              <a:rPr lang="ru-RU" sz="1600" b="1" dirty="0" smtClean="0"/>
              <a:t>енергије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увођењем </a:t>
            </a:r>
            <a:r>
              <a:rPr lang="ru-RU" sz="1600" b="1" dirty="0"/>
              <a:t>енергетски ефикаснијих технологија и коришћењем </a:t>
            </a:r>
            <a:r>
              <a:rPr lang="ru-RU" sz="1600" b="1" dirty="0" smtClean="0"/>
              <a:t>обновљивих природних ресурса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употребом </a:t>
            </a:r>
            <a:r>
              <a:rPr lang="ru-RU" sz="1600" b="1" dirty="0"/>
              <a:t>производа, процеса, технологија и праксе који мање </a:t>
            </a:r>
            <a:r>
              <a:rPr lang="ru-RU" sz="1600" b="1" dirty="0" smtClean="0"/>
              <a:t>угрожавају животну средину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предузимањем </a:t>
            </a:r>
            <a:r>
              <a:rPr lang="ru-RU" sz="1600" b="1" dirty="0"/>
              <a:t>мера превенције или отклањања последица угрожавања </a:t>
            </a:r>
            <a:r>
              <a:rPr lang="ru-RU" sz="1600" b="1" dirty="0" smtClean="0"/>
              <a:t>и штете </a:t>
            </a:r>
            <a:r>
              <a:rPr lang="ru-RU" sz="1600" b="1" dirty="0"/>
              <a:t>по животну </a:t>
            </a:r>
            <a:r>
              <a:rPr lang="ru-RU" sz="1600" b="1" dirty="0" smtClean="0"/>
              <a:t>средину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вођењем </a:t>
            </a:r>
            <a:r>
              <a:rPr lang="ru-RU" sz="1600" b="1" dirty="0"/>
              <a:t>евиденције на прописани начин о потрошњи сировина и </a:t>
            </a:r>
            <a:r>
              <a:rPr lang="ru-RU" sz="1600" b="1" dirty="0" smtClean="0"/>
              <a:t>енергије, испуштању </a:t>
            </a:r>
            <a:r>
              <a:rPr lang="ru-RU" sz="1600" b="1" dirty="0"/>
              <a:t>загађујућих материја и енергије, класификацији, </a:t>
            </a:r>
            <a:r>
              <a:rPr lang="ru-RU" sz="1600" b="1" dirty="0" smtClean="0"/>
              <a:t>карактеристикама и </a:t>
            </a:r>
            <a:r>
              <a:rPr lang="ru-RU" sz="1600" b="1" dirty="0"/>
              <a:t>количинама отпада, као и о другим подацима, и њиховим </a:t>
            </a:r>
            <a:r>
              <a:rPr lang="ru-RU" sz="1600" b="1" dirty="0" smtClean="0"/>
              <a:t>достављањем надлежним органима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контролом </a:t>
            </a:r>
            <a:r>
              <a:rPr lang="ru-RU" sz="1600" b="1" dirty="0"/>
              <a:t>активности и рада постројења који могу представљати ризик </a:t>
            </a:r>
            <a:r>
              <a:rPr lang="ru-RU" sz="1600" b="1" dirty="0" smtClean="0"/>
              <a:t>или изазвати </a:t>
            </a:r>
            <a:r>
              <a:rPr lang="ru-RU" sz="1600" b="1" dirty="0"/>
              <a:t>опасност по животну средину и здравље </a:t>
            </a:r>
            <a:r>
              <a:rPr lang="ru-RU" sz="1600" b="1" dirty="0" smtClean="0"/>
              <a:t>људи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другим мерама</a:t>
            </a:r>
          </a:p>
        </p:txBody>
      </p:sp>
    </p:spTree>
    <p:extLst>
      <p:ext uri="{BB962C8B-B14F-4D97-AF65-F5344CB8AC3E}">
        <p14:creationId xmlns:p14="http://schemas.microsoft.com/office/powerpoint/2010/main" val="88153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8270"/>
            <a:ext cx="8229600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НАДЗОР НАД ПРИМЕНОМ ЗАКОНА</a:t>
            </a:r>
          </a:p>
          <a:p>
            <a:pPr marL="0" indent="0" algn="ctr">
              <a:buNone/>
            </a:pPr>
            <a:endParaRPr lang="ru-RU" sz="800" b="1" dirty="0" smtClean="0">
              <a:solidFill>
                <a:srgbClr val="FF0000"/>
              </a:solidFill>
            </a:endParaRPr>
          </a:p>
          <a:p>
            <a:r>
              <a:rPr lang="ru-RU" sz="1600" b="1" dirty="0" smtClean="0"/>
              <a:t>Министарство </a:t>
            </a:r>
            <a:r>
              <a:rPr lang="ru-RU" sz="1600" b="1" dirty="0"/>
              <a:t>путем инспектора за заштиту </a:t>
            </a:r>
            <a:r>
              <a:rPr lang="ru-RU" sz="1600" b="1" dirty="0" smtClean="0"/>
              <a:t>животне средине (односно аутономна покрајина или једицница локалне самоуправе) врши надзор у делокругу утврђеном овим законом</a:t>
            </a:r>
          </a:p>
          <a:p>
            <a:endParaRPr lang="ru-RU" sz="800" b="1" dirty="0" smtClean="0"/>
          </a:p>
          <a:p>
            <a:r>
              <a:rPr lang="ru-RU" sz="1600" b="1" dirty="0" smtClean="0"/>
              <a:t>У </a:t>
            </a:r>
            <a:r>
              <a:rPr lang="ru-RU" sz="1600" b="1" dirty="0"/>
              <a:t>вршењу </a:t>
            </a:r>
            <a:r>
              <a:rPr lang="ru-RU" sz="1600" b="1" dirty="0" smtClean="0"/>
              <a:t>надзора </a:t>
            </a:r>
            <a:r>
              <a:rPr lang="ru-RU" sz="1600" b="1" dirty="0"/>
              <a:t>инспектор има право и </a:t>
            </a:r>
            <a:r>
              <a:rPr lang="ru-RU" sz="1600" b="1" dirty="0" smtClean="0"/>
              <a:t>дужност </a:t>
            </a:r>
            <a:r>
              <a:rPr lang="ru-RU" sz="1600" b="1" dirty="0"/>
              <a:t>да утврђује: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да </a:t>
            </a:r>
            <a:r>
              <a:rPr lang="ru-RU" sz="1600" b="1" dirty="0"/>
              <a:t>ли се управљање, односно одрживо коришћење и заштита природних </a:t>
            </a:r>
            <a:r>
              <a:rPr lang="ru-RU" sz="1600" b="1" dirty="0" smtClean="0"/>
              <a:t>ресурса и </a:t>
            </a:r>
            <a:r>
              <a:rPr lang="ru-RU" sz="1600" b="1" dirty="0"/>
              <a:t>добара врше према стратешким </a:t>
            </a:r>
            <a:r>
              <a:rPr lang="ru-RU" sz="1600" b="1" dirty="0" smtClean="0"/>
              <a:t>документима, условима, мерама утврђеним законом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да </a:t>
            </a:r>
            <a:r>
              <a:rPr lang="ru-RU" sz="1600" b="1" dirty="0"/>
              <a:t>ли се </a:t>
            </a:r>
            <a:r>
              <a:rPr lang="ru-RU" sz="1600" b="1" dirty="0" smtClean="0"/>
              <a:t>сакупљање, </a:t>
            </a:r>
            <a:r>
              <a:rPr lang="ru-RU" sz="1600" b="1" dirty="0"/>
              <a:t>стављање у </a:t>
            </a:r>
            <a:r>
              <a:rPr lang="ru-RU" sz="1600" b="1" dirty="0" smtClean="0"/>
              <a:t>промет, увоз, извоз, транзит </a:t>
            </a:r>
            <a:r>
              <a:rPr lang="ru-RU" sz="1600" b="1" dirty="0"/>
              <a:t>дивље флоре и </a:t>
            </a:r>
            <a:r>
              <a:rPr lang="ru-RU" sz="1600" b="1" dirty="0" smtClean="0"/>
              <a:t>фауне </a:t>
            </a:r>
            <a:r>
              <a:rPr lang="ru-RU" sz="1600" b="1" dirty="0"/>
              <a:t>врши у складу са прописаним </a:t>
            </a:r>
            <a:r>
              <a:rPr lang="ru-RU" sz="1600" b="1" dirty="0" smtClean="0"/>
              <a:t>условима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да </a:t>
            </a:r>
            <a:r>
              <a:rPr lang="ru-RU" sz="1600" b="1" dirty="0"/>
              <a:t>ли се спроводе мере и услови заштите животне средине у планирању и </a:t>
            </a:r>
            <a:r>
              <a:rPr lang="ru-RU" sz="1600" b="1" dirty="0" smtClean="0"/>
              <a:t>изградњи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да </a:t>
            </a:r>
            <a:r>
              <a:rPr lang="ru-RU" sz="1600" b="1" dirty="0"/>
              <a:t>ли се домаће или увезене технологије или процеси примењују, </a:t>
            </a:r>
            <a:r>
              <a:rPr lang="ru-RU" sz="1600" b="1" dirty="0" smtClean="0"/>
              <a:t>односно да </a:t>
            </a:r>
            <a:r>
              <a:rPr lang="ru-RU" sz="1600" b="1" dirty="0"/>
              <a:t>ли се производња и стављање у промет производа, полупроизвода </a:t>
            </a:r>
            <a:r>
              <a:rPr lang="ru-RU" sz="1600" b="1" dirty="0" smtClean="0"/>
              <a:t>и сировина </a:t>
            </a:r>
            <a:r>
              <a:rPr lang="ru-RU" sz="1600" b="1" dirty="0"/>
              <a:t>врше у складу са прописаним нормама заштите животне </a:t>
            </a:r>
            <a:r>
              <a:rPr lang="ru-RU" sz="1600" b="1" dirty="0" smtClean="0"/>
              <a:t>средине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да </a:t>
            </a:r>
            <a:r>
              <a:rPr lang="ru-RU" sz="1600" b="1" dirty="0"/>
              <a:t>ли се примењују прописане забране производње и промета </a:t>
            </a:r>
            <a:r>
              <a:rPr lang="ru-RU" sz="1600" b="1" dirty="0" smtClean="0"/>
              <a:t>одређених производа </a:t>
            </a:r>
            <a:r>
              <a:rPr lang="ru-RU" sz="1600" b="1" dirty="0"/>
              <a:t>и вршења одређених </a:t>
            </a:r>
            <a:r>
              <a:rPr lang="ru-RU" sz="1600" b="1" dirty="0" smtClean="0"/>
              <a:t>активности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да </a:t>
            </a:r>
            <a:r>
              <a:rPr lang="ru-RU" sz="1600" b="1" dirty="0"/>
              <a:t>ли се увоз и извоз супстанци које оштећују озонски омотач врши у </a:t>
            </a:r>
            <a:r>
              <a:rPr lang="ru-RU" sz="1600" b="1" dirty="0" smtClean="0"/>
              <a:t>складу са </a:t>
            </a:r>
            <a:r>
              <a:rPr lang="ru-RU" sz="1600" b="1" dirty="0"/>
              <a:t>овим </a:t>
            </a:r>
            <a:r>
              <a:rPr lang="ru-RU" sz="1600" b="1" dirty="0" smtClean="0"/>
              <a:t>законом</a:t>
            </a:r>
            <a:endParaRPr lang="ru-RU" sz="1600" b="1" dirty="0"/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да </a:t>
            </a:r>
            <a:r>
              <a:rPr lang="ru-RU" sz="1600" b="1" dirty="0"/>
              <a:t>ли се увоз, извоз и транзит отпада врше у складу са овим </a:t>
            </a:r>
            <a:r>
              <a:rPr lang="ru-RU" sz="1600" b="1" dirty="0" smtClean="0"/>
              <a:t>законом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ru-RU" sz="1600" b="1" dirty="0" smtClean="0"/>
              <a:t>...</a:t>
            </a:r>
            <a:endParaRPr lang="ru-RU" sz="1600" b="1" dirty="0"/>
          </a:p>
          <a:p>
            <a:pPr marL="0" indent="0" algn="ctr">
              <a:buNone/>
            </a:pPr>
            <a:endParaRPr lang="ru-RU" sz="1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76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648072"/>
          </a:xfrm>
          <a:solidFill>
            <a:schemeClr val="bg2">
              <a:lumMod val="90000"/>
            </a:schemeClr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О </a:t>
            </a:r>
            <a:r>
              <a:rPr lang="sr-Cyrl-CS" sz="2400" b="1" dirty="0">
                <a:cs typeface="Times New Roman" pitchFamily="18" charset="0"/>
              </a:rPr>
              <a:t>ПРОЦЕНИ УТИЦАЈА НА ЖИВОТНУ </a:t>
            </a:r>
            <a:r>
              <a:rPr lang="sr-Cyrl-CS" sz="2400" b="1" dirty="0" smtClean="0">
                <a:cs typeface="Times New Roman" pitchFamily="18" charset="0"/>
              </a:rPr>
              <a:t>СРЕДИНУ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84148"/>
            <a:ext cx="8208912" cy="5760640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Уређује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поступак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процене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утицаја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за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пројекте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који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могу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имати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значајне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утицаје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на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жс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садржај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студије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о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процени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утицаја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учешће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заинтересованих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органа</a:t>
            </a:r>
            <a:r>
              <a:rPr lang="sr-Cyrl-RS" sz="1600" b="1" dirty="0" smtClean="0">
                <a:solidFill>
                  <a:srgbClr val="FF0000"/>
                </a:solidFill>
                <a:cs typeface="Times New Roman" pitchFamily="18" charset="0"/>
              </a:rPr>
              <a:t>,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организација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јавности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прекогранично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обавештавање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за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пројекте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који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могу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имати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значајне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утицаје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на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жс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друге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државе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cs typeface="Times New Roman" pitchFamily="18" charset="0"/>
              </a:rPr>
              <a:t>надзор</a:t>
            </a: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>
              <a:spcBef>
                <a:spcPts val="0"/>
              </a:spcBef>
            </a:pPr>
            <a:endParaRPr lang="sr-Cyrl-RS" sz="11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r-Cyrl-RS" sz="1600" b="1" dirty="0" smtClean="0">
                <a:cs typeface="Times New Roman" pitchFamily="18" charset="0"/>
              </a:rPr>
              <a:t>ПОЈМОВИ:</a:t>
            </a:r>
          </a:p>
          <a:p>
            <a:pPr marL="0" indent="0">
              <a:spcBef>
                <a:spcPts val="0"/>
              </a:spcBef>
              <a:buNone/>
            </a:pPr>
            <a:endParaRPr lang="sr-Cyrl-RS" sz="8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Процена утицаја на животну средину </a:t>
            </a:r>
            <a:r>
              <a:rPr lang="ru-RU" sz="1600" b="1" dirty="0">
                <a:cs typeface="Times New Roman" pitchFamily="18" charset="0"/>
              </a:rPr>
              <a:t>-</a:t>
            </a:r>
            <a:r>
              <a:rPr lang="ru-RU" sz="1600" b="1" dirty="0" smtClean="0">
                <a:cs typeface="Times New Roman" pitchFamily="18" charset="0"/>
              </a:rPr>
              <a:t> </a:t>
            </a:r>
            <a:r>
              <a:rPr lang="ru-RU" sz="1600" b="1" dirty="0">
                <a:cs typeface="Times New Roman" pitchFamily="18" charset="0"/>
              </a:rPr>
              <a:t>превентивна мера заштите </a:t>
            </a:r>
            <a:r>
              <a:rPr lang="ru-RU" sz="1600" b="1" dirty="0" smtClean="0">
                <a:cs typeface="Times New Roman" pitchFamily="18" charset="0"/>
              </a:rPr>
              <a:t>животне средине </a:t>
            </a:r>
            <a:r>
              <a:rPr lang="ru-RU" sz="1600" b="1" dirty="0">
                <a:cs typeface="Times New Roman" pitchFamily="18" charset="0"/>
              </a:rPr>
              <a:t>заснована на изради студија и спровођењу консултација уз учешће </a:t>
            </a:r>
            <a:r>
              <a:rPr lang="ru-RU" sz="1600" b="1" dirty="0" smtClean="0">
                <a:cs typeface="Times New Roman" pitchFamily="18" charset="0"/>
              </a:rPr>
              <a:t>јавности и </a:t>
            </a:r>
            <a:r>
              <a:rPr lang="ru-RU" sz="1600" b="1" dirty="0">
                <a:cs typeface="Times New Roman" pitchFamily="18" charset="0"/>
              </a:rPr>
              <a:t>анализи алтернативних </a:t>
            </a:r>
            <a:r>
              <a:rPr lang="ru-RU" sz="1600" b="1" dirty="0" smtClean="0">
                <a:cs typeface="Times New Roman" pitchFamily="18" charset="0"/>
              </a:rPr>
              <a:t>мера - циљ да </a:t>
            </a:r>
            <a:r>
              <a:rPr lang="ru-RU" sz="1600" b="1" dirty="0">
                <a:cs typeface="Times New Roman" pitchFamily="18" charset="0"/>
              </a:rPr>
              <a:t>се прикупе подаци и предвиде </a:t>
            </a:r>
            <a:r>
              <a:rPr lang="ru-RU" sz="1600" b="1" dirty="0" smtClean="0">
                <a:cs typeface="Times New Roman" pitchFamily="18" charset="0"/>
              </a:rPr>
              <a:t>штетни утицаји </a:t>
            </a:r>
            <a:r>
              <a:rPr lang="ru-RU" sz="1600" b="1" dirty="0">
                <a:cs typeface="Times New Roman" pitchFamily="18" charset="0"/>
              </a:rPr>
              <a:t>одређених пројеката на </a:t>
            </a:r>
            <a:r>
              <a:rPr lang="ru-RU" sz="1600" b="1" dirty="0" smtClean="0">
                <a:cs typeface="Times New Roman" pitchFamily="18" charset="0"/>
              </a:rPr>
              <a:t>животну средину и </a:t>
            </a:r>
            <a:r>
              <a:rPr lang="ru-RU" sz="1600" b="1" dirty="0">
                <a:cs typeface="Times New Roman" pitchFamily="18" charset="0"/>
              </a:rPr>
              <a:t>да се утврде </a:t>
            </a:r>
            <a:r>
              <a:rPr lang="ru-RU" sz="1600" b="1" dirty="0" smtClean="0">
                <a:cs typeface="Times New Roman" pitchFamily="18" charset="0"/>
              </a:rPr>
              <a:t>мере </a:t>
            </a:r>
            <a:r>
              <a:rPr lang="ru-RU" sz="1600" b="1" dirty="0">
                <a:cs typeface="Times New Roman" pitchFamily="18" charset="0"/>
              </a:rPr>
              <a:t>којима се штетни утицаји </a:t>
            </a:r>
            <a:r>
              <a:rPr lang="ru-RU" sz="1600" b="1" dirty="0" smtClean="0">
                <a:cs typeface="Times New Roman" pitchFamily="18" charset="0"/>
              </a:rPr>
              <a:t>могу спречити</a:t>
            </a:r>
            <a:r>
              <a:rPr lang="ru-RU" sz="1600" b="1" dirty="0">
                <a:cs typeface="Times New Roman" pitchFamily="18" charset="0"/>
              </a:rPr>
              <a:t>, смањити или </a:t>
            </a:r>
            <a:r>
              <a:rPr lang="ru-RU" sz="1600" b="1" dirty="0" smtClean="0">
                <a:cs typeface="Times New Roman" pitchFamily="18" charset="0"/>
              </a:rPr>
              <a:t>отклонити</a:t>
            </a:r>
          </a:p>
          <a:p>
            <a:pPr>
              <a:spcBef>
                <a:spcPts val="0"/>
              </a:spcBef>
            </a:pPr>
            <a:endParaRPr lang="ru-RU" sz="8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Студија </a:t>
            </a: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о процени утицаја на животну средину </a:t>
            </a:r>
            <a:r>
              <a:rPr lang="ru-RU" sz="1600" b="1" dirty="0">
                <a:cs typeface="Times New Roman" pitchFamily="18" charset="0"/>
              </a:rPr>
              <a:t>-</a:t>
            </a:r>
            <a:r>
              <a:rPr lang="ru-RU" sz="1600" b="1" dirty="0" smtClean="0">
                <a:cs typeface="Times New Roman" pitchFamily="18" charset="0"/>
              </a:rPr>
              <a:t> </a:t>
            </a:r>
            <a:r>
              <a:rPr lang="ru-RU" sz="1600" b="1" dirty="0">
                <a:cs typeface="Times New Roman" pitchFamily="18" charset="0"/>
              </a:rPr>
              <a:t>документ којим се </a:t>
            </a:r>
            <a:r>
              <a:rPr lang="ru-RU" sz="1600" b="1" dirty="0" smtClean="0">
                <a:cs typeface="Times New Roman" pitchFamily="18" charset="0"/>
              </a:rPr>
              <a:t>анализира и </a:t>
            </a:r>
            <a:r>
              <a:rPr lang="ru-RU" sz="1600" b="1" dirty="0">
                <a:cs typeface="Times New Roman" pitchFamily="18" charset="0"/>
              </a:rPr>
              <a:t>оцењује квалитет чинилаца животне средине и њихова осетљивост на </a:t>
            </a:r>
            <a:r>
              <a:rPr lang="ru-RU" sz="1600" b="1" dirty="0" smtClean="0">
                <a:cs typeface="Times New Roman" pitchFamily="18" charset="0"/>
              </a:rPr>
              <a:t>одређеном простору </a:t>
            </a:r>
            <a:r>
              <a:rPr lang="ru-RU" sz="1600" b="1" dirty="0">
                <a:cs typeface="Times New Roman" pitchFamily="18" charset="0"/>
              </a:rPr>
              <a:t>и међусобни утицаји постојећих и планираних </a:t>
            </a:r>
            <a:r>
              <a:rPr lang="ru-RU" sz="1600" b="1" dirty="0" smtClean="0">
                <a:cs typeface="Times New Roman" pitchFamily="18" charset="0"/>
              </a:rPr>
              <a:t>активности - предвиђају се непосредни </a:t>
            </a:r>
            <a:r>
              <a:rPr lang="ru-RU" sz="1600" b="1" dirty="0">
                <a:cs typeface="Times New Roman" pitchFamily="18" charset="0"/>
              </a:rPr>
              <a:t>и посредни штетни утицаји пројекта на чиниоце </a:t>
            </a:r>
            <a:r>
              <a:rPr lang="ru-RU" sz="1600" b="1" dirty="0" smtClean="0">
                <a:cs typeface="Times New Roman" pitchFamily="18" charset="0"/>
              </a:rPr>
              <a:t>животне средине</a:t>
            </a:r>
            <a:r>
              <a:rPr lang="ru-RU" sz="1600" b="1" dirty="0">
                <a:cs typeface="Times New Roman" pitchFamily="18" charset="0"/>
              </a:rPr>
              <a:t>, </a:t>
            </a:r>
            <a:r>
              <a:rPr lang="ru-RU" sz="1600" b="1" dirty="0" smtClean="0">
                <a:cs typeface="Times New Roman" pitchFamily="18" charset="0"/>
              </a:rPr>
              <a:t>мере </a:t>
            </a:r>
            <a:r>
              <a:rPr lang="ru-RU" sz="1600" b="1" dirty="0">
                <a:cs typeface="Times New Roman" pitchFamily="18" charset="0"/>
              </a:rPr>
              <a:t>и услови за спречавање, смањење и отклањање штетних </a:t>
            </a:r>
            <a:r>
              <a:rPr lang="ru-RU" sz="1600" b="1" dirty="0" smtClean="0">
                <a:cs typeface="Times New Roman" pitchFamily="18" charset="0"/>
              </a:rPr>
              <a:t>утицаја на </a:t>
            </a:r>
            <a:r>
              <a:rPr lang="ru-RU" sz="1600" b="1" dirty="0">
                <a:cs typeface="Times New Roman" pitchFamily="18" charset="0"/>
              </a:rPr>
              <a:t>животну средину и здравље </a:t>
            </a:r>
            <a:r>
              <a:rPr lang="ru-RU" sz="1600" b="1" dirty="0" smtClean="0">
                <a:cs typeface="Times New Roman" pitchFamily="18" charset="0"/>
              </a:rPr>
              <a:t>људи</a:t>
            </a:r>
          </a:p>
          <a:p>
            <a:pPr>
              <a:spcBef>
                <a:spcPts val="0"/>
              </a:spcBef>
            </a:pPr>
            <a:endParaRPr lang="ru-RU" sz="8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Пројекат</a:t>
            </a:r>
            <a:r>
              <a:rPr lang="ru-RU" sz="1600" b="1" dirty="0">
                <a:cs typeface="Times New Roman" pitchFamily="18" charset="0"/>
              </a:rPr>
              <a:t> - извођење грађевинских радова, уградња инсталација, постројења и опреме, њихова реконструкција, уклањање или промена технологије,  технологије процеса рада, сировине, репроматеријала, енергената и отпада и остале интервенције у природи и природном окружењу укључујући радове који обухватају експлоатацију минералних сировина</a:t>
            </a:r>
          </a:p>
          <a:p>
            <a:pPr>
              <a:spcBef>
                <a:spcPts val="0"/>
              </a:spcBef>
            </a:pPr>
            <a:endParaRPr lang="sr-Cyrl-CS" sz="16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22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720080"/>
          </a:xfrm>
          <a:solidFill>
            <a:schemeClr val="bg2">
              <a:lumMod val="90000"/>
            </a:schemeClr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О </a:t>
            </a:r>
            <a:r>
              <a:rPr lang="sr-Cyrl-CS" sz="2400" b="1" dirty="0">
                <a:cs typeface="Times New Roman" pitchFamily="18" charset="0"/>
              </a:rPr>
              <a:t>ПРОЦЕНИ УТИЦАЈА НА ЖИВОТНУ </a:t>
            </a:r>
            <a:r>
              <a:rPr lang="sr-Cyrl-CS" sz="2400" b="1" dirty="0" smtClean="0">
                <a:cs typeface="Times New Roman" pitchFamily="18" charset="0"/>
              </a:rPr>
              <a:t>СРЕДИНУ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576064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r-Cyrl-RS" sz="1600" b="1" dirty="0" smtClean="0">
                <a:cs typeface="Times New Roman" pitchFamily="18" charset="0"/>
              </a:rPr>
              <a:t>ПОЈМОВИ:</a:t>
            </a:r>
          </a:p>
          <a:p>
            <a:pPr marL="0" indent="0">
              <a:spcBef>
                <a:spcPts val="0"/>
              </a:spcBef>
              <a:buNone/>
            </a:pPr>
            <a:endParaRPr lang="sr-Cyrl-RS" sz="16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Надлежни </a:t>
            </a: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орган </a:t>
            </a: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-</a:t>
            </a:r>
            <a:r>
              <a:rPr lang="ru-RU" sz="1600" b="1" dirty="0" smtClean="0">
                <a:cs typeface="Times New Roman" pitchFamily="18" charset="0"/>
              </a:rPr>
              <a:t> </a:t>
            </a:r>
            <a:r>
              <a:rPr lang="ru-RU" sz="1600" b="1" dirty="0">
                <a:cs typeface="Times New Roman" pitchFamily="18" charset="0"/>
              </a:rPr>
              <a:t>орган одговоран за спровођење поступка процене утицаја </a:t>
            </a:r>
            <a:r>
              <a:rPr lang="ru-RU" sz="1600" b="1" dirty="0" smtClean="0">
                <a:cs typeface="Times New Roman" pitchFamily="18" charset="0"/>
              </a:rPr>
              <a:t>- </a:t>
            </a:r>
            <a:r>
              <a:rPr lang="ru-RU" sz="1600" b="1" dirty="0">
                <a:cs typeface="Times New Roman" pitchFamily="18" charset="0"/>
              </a:rPr>
              <a:t>министарство надлежно за послове заштите животне средине </a:t>
            </a:r>
            <a:r>
              <a:rPr lang="ru-RU" sz="1600" b="1" dirty="0" smtClean="0">
                <a:cs typeface="Times New Roman" pitchFamily="18" charset="0"/>
              </a:rPr>
              <a:t>, орган аутономне покрајине,  </a:t>
            </a:r>
            <a:r>
              <a:rPr lang="ru-RU" sz="1600" b="1" dirty="0">
                <a:cs typeface="Times New Roman" pitchFamily="18" charset="0"/>
              </a:rPr>
              <a:t>орган </a:t>
            </a:r>
            <a:r>
              <a:rPr lang="ru-RU" sz="1600" b="1" dirty="0" smtClean="0">
                <a:cs typeface="Times New Roman" pitchFamily="18" charset="0"/>
              </a:rPr>
              <a:t>општине/града</a:t>
            </a:r>
          </a:p>
          <a:p>
            <a:pPr>
              <a:spcBef>
                <a:spcPts val="0"/>
              </a:spcBef>
            </a:pPr>
            <a:endParaRPr lang="ru-RU" sz="16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Јавност</a:t>
            </a:r>
            <a:r>
              <a:rPr lang="ru-RU" sz="1600" b="1" dirty="0" smtClean="0">
                <a:cs typeface="Times New Roman" pitchFamily="18" charset="0"/>
              </a:rPr>
              <a:t> - </a:t>
            </a:r>
            <a:r>
              <a:rPr lang="ru-RU" sz="1600" b="1" dirty="0">
                <a:cs typeface="Times New Roman" pitchFamily="18" charset="0"/>
              </a:rPr>
              <a:t>једно или више физичких или правних лица, њихова удружења</a:t>
            </a:r>
            <a:r>
              <a:rPr lang="ru-RU" sz="1600" b="1" dirty="0" smtClean="0">
                <a:cs typeface="Times New Roman" pitchFamily="18" charset="0"/>
              </a:rPr>
              <a:t>, организације </a:t>
            </a:r>
            <a:r>
              <a:rPr lang="ru-RU" sz="1600" b="1" dirty="0">
                <a:cs typeface="Times New Roman" pitchFamily="18" charset="0"/>
              </a:rPr>
              <a:t>или </a:t>
            </a:r>
            <a:r>
              <a:rPr lang="ru-RU" sz="1600" b="1" dirty="0" smtClean="0">
                <a:cs typeface="Times New Roman" pitchFamily="18" charset="0"/>
              </a:rPr>
              <a:t>групе</a:t>
            </a:r>
          </a:p>
          <a:p>
            <a:pPr>
              <a:spcBef>
                <a:spcPts val="0"/>
              </a:spcBef>
            </a:pP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Заинтересована јавност </a:t>
            </a:r>
            <a:r>
              <a:rPr lang="ru-RU" sz="1600" b="1" dirty="0">
                <a:cs typeface="Times New Roman" pitchFamily="18" charset="0"/>
              </a:rPr>
              <a:t>-</a:t>
            </a:r>
            <a:r>
              <a:rPr lang="ru-RU" sz="1600" b="1" dirty="0" smtClean="0">
                <a:cs typeface="Times New Roman" pitchFamily="18" charset="0"/>
              </a:rPr>
              <a:t> </a:t>
            </a:r>
            <a:r>
              <a:rPr lang="ru-RU" sz="1600" b="1" dirty="0">
                <a:cs typeface="Times New Roman" pitchFamily="18" charset="0"/>
              </a:rPr>
              <a:t>јавност на коју пројекат утиче или </a:t>
            </a:r>
            <a:r>
              <a:rPr lang="ru-RU" sz="1600" b="1" dirty="0" smtClean="0">
                <a:cs typeface="Times New Roman" pitchFamily="18" charset="0"/>
              </a:rPr>
              <a:t>ће вероватно утицати</a:t>
            </a:r>
            <a:r>
              <a:rPr lang="ru-RU" sz="1600" b="1" dirty="0">
                <a:cs typeface="Times New Roman" pitchFamily="18" charset="0"/>
              </a:rPr>
              <a:t>, укључујући и невладине организације које се баве заштитом </a:t>
            </a:r>
            <a:r>
              <a:rPr lang="ru-RU" sz="1600" b="1" dirty="0" smtClean="0">
                <a:cs typeface="Times New Roman" pitchFamily="18" charset="0"/>
              </a:rPr>
              <a:t>животне средине</a:t>
            </a:r>
          </a:p>
          <a:p>
            <a:pPr>
              <a:spcBef>
                <a:spcPts val="0"/>
              </a:spcBef>
            </a:pPr>
            <a:endParaRPr lang="ru-RU" sz="16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Заинтересовани органи и организације </a:t>
            </a:r>
            <a:r>
              <a:rPr lang="ru-RU" sz="1600" b="1" dirty="0" smtClean="0">
                <a:cs typeface="Times New Roman" pitchFamily="18" charset="0"/>
              </a:rPr>
              <a:t>- органи </a:t>
            </a:r>
            <a:r>
              <a:rPr lang="ru-RU" sz="1600" b="1" dirty="0">
                <a:cs typeface="Times New Roman" pitchFamily="18" charset="0"/>
              </a:rPr>
              <a:t>и организације </a:t>
            </a:r>
            <a:r>
              <a:rPr lang="ru-RU" sz="1600" b="1" dirty="0" smtClean="0">
                <a:cs typeface="Times New Roman" pitchFamily="18" charset="0"/>
              </a:rPr>
              <a:t>Републике, аутономне </a:t>
            </a:r>
            <a:r>
              <a:rPr lang="ru-RU" sz="1600" b="1" dirty="0">
                <a:cs typeface="Times New Roman" pitchFamily="18" charset="0"/>
              </a:rPr>
              <a:t>покрајине, </a:t>
            </a:r>
            <a:r>
              <a:rPr lang="ru-RU" sz="1600" b="1" dirty="0" smtClean="0">
                <a:cs typeface="Times New Roman" pitchFamily="18" charset="0"/>
              </a:rPr>
              <a:t>оштине/града и </a:t>
            </a:r>
            <a:r>
              <a:rPr lang="ru-RU" sz="1600" b="1" dirty="0">
                <a:cs typeface="Times New Roman" pitchFamily="18" charset="0"/>
              </a:rPr>
              <a:t>предузећа који су овлашћени </a:t>
            </a:r>
            <a:r>
              <a:rPr lang="ru-RU" sz="1600" b="1" dirty="0" smtClean="0">
                <a:cs typeface="Times New Roman" pitchFamily="18" charset="0"/>
              </a:rPr>
              <a:t>за утврђивање </a:t>
            </a:r>
            <a:r>
              <a:rPr lang="ru-RU" sz="1600" b="1" dirty="0">
                <a:cs typeface="Times New Roman" pitchFamily="18" charset="0"/>
              </a:rPr>
              <a:t>услова и издавање дозвола, одобрења и сагласности за </a:t>
            </a:r>
            <a:r>
              <a:rPr lang="ru-RU" sz="1600" b="1" dirty="0" smtClean="0">
                <a:cs typeface="Times New Roman" pitchFamily="18" charset="0"/>
              </a:rPr>
              <a:t>изградњу објеката</a:t>
            </a:r>
            <a:r>
              <a:rPr lang="ru-RU" sz="1600" b="1" dirty="0">
                <a:cs typeface="Times New Roman" pitchFamily="18" charset="0"/>
              </a:rPr>
              <a:t>, планирање и уређење простора, праћење стања животне средине, обављање делатности и заштиту и коришћење природних и радом </a:t>
            </a:r>
            <a:r>
              <a:rPr lang="ru-RU" sz="1600" b="1" dirty="0" smtClean="0">
                <a:cs typeface="Times New Roman" pitchFamily="18" charset="0"/>
              </a:rPr>
              <a:t>створених вредности</a:t>
            </a:r>
            <a:endParaRPr lang="ru-RU" sz="16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0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720080"/>
          </a:xfrm>
          <a:solidFill>
            <a:schemeClr val="bg2">
              <a:lumMod val="90000"/>
            </a:schemeClr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О </a:t>
            </a:r>
            <a:r>
              <a:rPr lang="sr-Cyrl-CS" sz="2400" b="1" dirty="0">
                <a:cs typeface="Times New Roman" pitchFamily="18" charset="0"/>
              </a:rPr>
              <a:t>ПРОЦЕНИ УТИЦАЈА НА ЖИВОТНУ </a:t>
            </a:r>
            <a:r>
              <a:rPr lang="sr-Cyrl-CS" sz="2400" b="1" dirty="0" smtClean="0">
                <a:cs typeface="Times New Roman" pitchFamily="18" charset="0"/>
              </a:rPr>
              <a:t>СРЕДИНУ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632848" cy="518457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600" b="1" dirty="0" smtClean="0">
                <a:solidFill>
                  <a:srgbClr val="FF0000"/>
                </a:solidFill>
                <a:cs typeface="Times New Roman" pitchFamily="18" charset="0"/>
              </a:rPr>
              <a:t>ПРЕДМЕТ ПРОЦЕНЕ УТИЦАЈА</a:t>
            </a:r>
            <a:r>
              <a:rPr lang="sr-Cyrl-RS" sz="16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sr-Cyrl-RS" sz="1600" b="1" dirty="0" smtClean="0">
                <a:cs typeface="Times New Roman" pitchFamily="18" charset="0"/>
              </a:rPr>
              <a:t>- </a:t>
            </a:r>
            <a:r>
              <a:rPr lang="ru-RU" sz="1600" b="1" dirty="0" smtClean="0">
                <a:cs typeface="Times New Roman" pitchFamily="18" charset="0"/>
              </a:rPr>
              <a:t>пројекти </a:t>
            </a:r>
            <a:r>
              <a:rPr lang="ru-RU" sz="1600" b="1" dirty="0">
                <a:cs typeface="Times New Roman" pitchFamily="18" charset="0"/>
              </a:rPr>
              <a:t>који се планирају и изводе, </a:t>
            </a:r>
            <a:r>
              <a:rPr lang="ru-RU" sz="1600" b="1" dirty="0" smtClean="0">
                <a:cs typeface="Times New Roman" pitchFamily="18" charset="0"/>
              </a:rPr>
              <a:t>промене технологије</a:t>
            </a:r>
            <a:r>
              <a:rPr lang="ru-RU" sz="1600" b="1" dirty="0">
                <a:cs typeface="Times New Roman" pitchFamily="18" charset="0"/>
              </a:rPr>
              <a:t>, реконструкције, проширење капацитета, престанак рада и </a:t>
            </a:r>
            <a:r>
              <a:rPr lang="ru-RU" sz="1600" b="1" dirty="0" smtClean="0">
                <a:cs typeface="Times New Roman" pitchFamily="18" charset="0"/>
              </a:rPr>
              <a:t>уклањање пројеката </a:t>
            </a:r>
            <a:r>
              <a:rPr lang="ru-RU" sz="1600" b="1" dirty="0">
                <a:cs typeface="Times New Roman" pitchFamily="18" charset="0"/>
              </a:rPr>
              <a:t>који могу имати значајан утицај на животну </a:t>
            </a:r>
            <a:r>
              <a:rPr lang="ru-RU" sz="1600" b="1" dirty="0" smtClean="0">
                <a:cs typeface="Times New Roman" pitchFamily="18" charset="0"/>
              </a:rPr>
              <a:t>средину</a:t>
            </a:r>
          </a:p>
          <a:p>
            <a:pPr marL="0" indent="0">
              <a:spcBef>
                <a:spcPts val="600"/>
              </a:spcBef>
              <a:buNone/>
            </a:pPr>
            <a:endParaRPr lang="ru-RU" sz="800" b="1" dirty="0" smtClean="0"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1600" b="1" dirty="0" smtClean="0">
                <a:cs typeface="Times New Roman" pitchFamily="18" charset="0"/>
              </a:rPr>
              <a:t>Процена утицаја врши се </a:t>
            </a:r>
            <a:r>
              <a:rPr lang="ru-RU" sz="1600" b="1" dirty="0">
                <a:cs typeface="Times New Roman" pitchFamily="18" charset="0"/>
              </a:rPr>
              <a:t>за пројекте из области индустрије, рударства, енергетике, саобраћаја, </a:t>
            </a:r>
            <a:r>
              <a:rPr lang="ru-RU" sz="1600" b="1" dirty="0" smtClean="0">
                <a:cs typeface="Times New Roman" pitchFamily="18" charset="0"/>
              </a:rPr>
              <a:t>туризма, пољопривреде</a:t>
            </a:r>
            <a:r>
              <a:rPr lang="ru-RU" sz="1600" b="1" dirty="0">
                <a:cs typeface="Times New Roman" pitchFamily="18" charset="0"/>
              </a:rPr>
              <a:t>, шумарства, водопривреде, управљања отпадом и </a:t>
            </a:r>
            <a:r>
              <a:rPr lang="ru-RU" sz="1600" b="1" dirty="0" smtClean="0">
                <a:cs typeface="Times New Roman" pitchFamily="18" charset="0"/>
              </a:rPr>
              <a:t>комуналних делатности</a:t>
            </a:r>
            <a:r>
              <a:rPr lang="ru-RU" sz="1600" b="1" dirty="0">
                <a:cs typeface="Times New Roman" pitchFamily="18" charset="0"/>
              </a:rPr>
              <a:t>, као и за пројекте који се планирају на заштићеном природном добру и </a:t>
            </a:r>
            <a:r>
              <a:rPr lang="ru-RU" sz="1600" b="1" dirty="0" smtClean="0">
                <a:cs typeface="Times New Roman" pitchFamily="18" charset="0"/>
              </a:rPr>
              <a:t>у заштићеној </a:t>
            </a:r>
            <a:r>
              <a:rPr lang="ru-RU" sz="1600" b="1" dirty="0">
                <a:cs typeface="Times New Roman" pitchFamily="18" charset="0"/>
              </a:rPr>
              <a:t>околини непокретног културног </a:t>
            </a:r>
            <a:r>
              <a:rPr lang="ru-RU" sz="1600" b="1" dirty="0" smtClean="0">
                <a:cs typeface="Times New Roman" pitchFamily="18" charset="0"/>
              </a:rPr>
              <a:t>добра</a:t>
            </a:r>
          </a:p>
          <a:p>
            <a:pPr>
              <a:spcBef>
                <a:spcPts val="600"/>
              </a:spcBef>
            </a:pPr>
            <a:endParaRPr lang="ru-RU" sz="800" b="1" dirty="0" smtClean="0"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ru-RU" sz="1600" b="1" dirty="0" smtClean="0">
                <a:cs typeface="Times New Roman" pitchFamily="18" charset="0"/>
              </a:rPr>
              <a:t>Влада РС </a:t>
            </a:r>
            <a:r>
              <a:rPr lang="ru-RU" sz="1600" b="1" dirty="0">
                <a:cs typeface="Times New Roman" pitchFamily="18" charset="0"/>
              </a:rPr>
              <a:t>утврђује </a:t>
            </a:r>
            <a:r>
              <a:rPr lang="ru-RU" sz="1600" b="1" dirty="0" smtClean="0">
                <a:cs typeface="Times New Roman" pitchFamily="18" charset="0"/>
              </a:rPr>
              <a:t>листу пројеката </a:t>
            </a:r>
            <a:r>
              <a:rPr lang="ru-RU" sz="1600" b="1" dirty="0">
                <a:cs typeface="Times New Roman" pitchFamily="18" charset="0"/>
              </a:rPr>
              <a:t>за које је обавезно вршење процене утицаја и листу пројеката за које </a:t>
            </a:r>
            <a:r>
              <a:rPr lang="ru-RU" sz="1600" b="1" dirty="0" smtClean="0">
                <a:cs typeface="Times New Roman" pitchFamily="18" charset="0"/>
              </a:rPr>
              <a:t>се може </a:t>
            </a:r>
            <a:r>
              <a:rPr lang="ru-RU" sz="1600" b="1" dirty="0">
                <a:cs typeface="Times New Roman" pitchFamily="18" charset="0"/>
              </a:rPr>
              <a:t>захтевати процена </a:t>
            </a:r>
            <a:r>
              <a:rPr lang="ru-RU" sz="1600" b="1" dirty="0" smtClean="0">
                <a:cs typeface="Times New Roman" pitchFamily="18" charset="0"/>
              </a:rPr>
              <a:t>утицаја</a:t>
            </a:r>
          </a:p>
          <a:p>
            <a:pPr marL="0" indent="0" algn="ctr">
              <a:spcBef>
                <a:spcPts val="600"/>
              </a:spcBef>
              <a:buNone/>
            </a:pPr>
            <a:endParaRPr lang="ru-RU" sz="16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marL="0" indent="0" algn="ctr">
              <a:spcBef>
                <a:spcPts val="60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ФАЗЕ </a:t>
            </a:r>
            <a:r>
              <a:rPr lang="ru-RU" sz="1600" b="1" dirty="0">
                <a:solidFill>
                  <a:srgbClr val="FF0000"/>
                </a:solidFill>
                <a:cs typeface="Times New Roman" pitchFamily="18" charset="0"/>
              </a:rPr>
              <a:t>У ПОСТУПКУ ПРОЦЕНЕ УТИЦАЈА</a:t>
            </a:r>
          </a:p>
          <a:p>
            <a:pPr marL="0" indent="0" algn="ctr">
              <a:spcBef>
                <a:spcPts val="600"/>
              </a:spcBef>
              <a:buNone/>
            </a:pPr>
            <a:endParaRPr lang="ru-RU" sz="800" b="1" dirty="0">
              <a:cs typeface="Times New Roman" pitchFamily="18" charset="0"/>
            </a:endParaRP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cs typeface="Times New Roman" pitchFamily="18" charset="0"/>
              </a:rPr>
              <a:t>Одлучивање </a:t>
            </a:r>
            <a:r>
              <a:rPr lang="ru-RU" sz="1600" b="1" dirty="0">
                <a:cs typeface="Times New Roman" pitchFamily="18" charset="0"/>
              </a:rPr>
              <a:t>о потреби процене утицаја ‐ за пројекте где се може захтевати процена утицаја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cs typeface="Times New Roman" pitchFamily="18" charset="0"/>
              </a:rPr>
              <a:t>Одређивање </a:t>
            </a:r>
            <a:r>
              <a:rPr lang="ru-RU" sz="1600" b="1" dirty="0">
                <a:cs typeface="Times New Roman" pitchFamily="18" charset="0"/>
              </a:rPr>
              <a:t>обима и садржаја студије о процени утицаја </a:t>
            </a:r>
          </a:p>
          <a:p>
            <a:pPr>
              <a:spcBef>
                <a:spcPts val="600"/>
              </a:spcBef>
              <a:buFont typeface="+mj-lt"/>
              <a:buAutoNum type="arabicPeriod"/>
            </a:pPr>
            <a:r>
              <a:rPr lang="ru-RU" sz="1600" b="1" dirty="0" smtClean="0">
                <a:cs typeface="Times New Roman" pitchFamily="18" charset="0"/>
              </a:rPr>
              <a:t>Одлучивање </a:t>
            </a:r>
            <a:r>
              <a:rPr lang="ru-RU" sz="1600" b="1" dirty="0">
                <a:cs typeface="Times New Roman" pitchFamily="18" charset="0"/>
              </a:rPr>
              <a:t>о давању сагласности на студију о процени </a:t>
            </a:r>
            <a:r>
              <a:rPr lang="ru-RU" sz="1600" b="1" dirty="0" smtClean="0">
                <a:cs typeface="Times New Roman" pitchFamily="18" charset="0"/>
              </a:rPr>
              <a:t>утицаја</a:t>
            </a:r>
            <a:endParaRPr lang="ru-RU" sz="8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63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8" y="2030"/>
            <a:ext cx="8526712" cy="330626"/>
          </a:xfrm>
          <a:solidFill>
            <a:schemeClr val="bg2">
              <a:lumMod val="90000"/>
            </a:schemeClr>
          </a:solidFill>
          <a:scene3d>
            <a:camera prst="obliqueBottomLeft"/>
            <a:lightRig rig="threePt" dir="t"/>
          </a:scene3d>
        </p:spPr>
        <p:txBody>
          <a:bodyPr>
            <a:normAutofit fontScale="90000"/>
          </a:bodyPr>
          <a:lstStyle/>
          <a:p>
            <a:r>
              <a:rPr lang="sr-Cyrl-CS" sz="1800" b="1" dirty="0" smtClean="0">
                <a:cs typeface="Times New Roman" pitchFamily="18" charset="0"/>
              </a:rPr>
              <a:t>ЗАКОН О </a:t>
            </a:r>
            <a:r>
              <a:rPr lang="sr-Cyrl-CS" sz="1800" b="1" dirty="0">
                <a:cs typeface="Times New Roman" pitchFamily="18" charset="0"/>
              </a:rPr>
              <a:t>ПРОЦЕНИ УТИЦАЈА НА ЖИВОТНУ </a:t>
            </a:r>
            <a:r>
              <a:rPr lang="sr-Cyrl-CS" sz="1800" b="1" dirty="0" smtClean="0">
                <a:cs typeface="Times New Roman" pitchFamily="18" charset="0"/>
              </a:rPr>
              <a:t>СРЕДИНУ</a:t>
            </a:r>
            <a:endParaRPr lang="en-US" sz="1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504" y="332656"/>
            <a:ext cx="8928992" cy="6525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242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576064"/>
          </a:xfrm>
          <a:solidFill>
            <a:schemeClr val="bg2">
              <a:lumMod val="90000"/>
            </a:schemeClr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О </a:t>
            </a:r>
            <a:r>
              <a:rPr lang="sr-Cyrl-CS" sz="2400" b="1" dirty="0">
                <a:cs typeface="Times New Roman" pitchFamily="18" charset="0"/>
              </a:rPr>
              <a:t>ПРОЦЕНИ УТИЦАЈА НА ЖИВОТНУ </a:t>
            </a:r>
            <a:r>
              <a:rPr lang="sr-Cyrl-CS" sz="2400" b="1" dirty="0" smtClean="0">
                <a:cs typeface="Times New Roman" pitchFamily="18" charset="0"/>
              </a:rPr>
              <a:t>СРЕДИНУ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640960" cy="5184576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  <a:cs typeface="Times New Roman" pitchFamily="18" charset="0"/>
              </a:rPr>
              <a:t>НАДЗОР</a:t>
            </a:r>
          </a:p>
          <a:p>
            <a:pPr>
              <a:spcBef>
                <a:spcPts val="0"/>
              </a:spcBef>
            </a:pP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cs typeface="Times New Roman" pitchFamily="18" charset="0"/>
              </a:rPr>
              <a:t>Министарство </a:t>
            </a:r>
            <a:r>
              <a:rPr lang="ru-RU" sz="1600" b="1" dirty="0">
                <a:cs typeface="Times New Roman" pitchFamily="18" charset="0"/>
              </a:rPr>
              <a:t>преко инспектора за заштиту животне средине </a:t>
            </a:r>
          </a:p>
          <a:p>
            <a:pPr>
              <a:spcBef>
                <a:spcPts val="0"/>
              </a:spcBef>
            </a:pPr>
            <a:endParaRPr lang="ru-RU" sz="8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cs typeface="Times New Roman" pitchFamily="18" charset="0"/>
              </a:rPr>
              <a:t>У </a:t>
            </a:r>
            <a:r>
              <a:rPr lang="ru-RU" sz="1600" b="1" dirty="0">
                <a:cs typeface="Times New Roman" pitchFamily="18" charset="0"/>
              </a:rPr>
              <a:t>вршењу инспекцијског надзора инспектор има право и дужност да утврђује: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да </a:t>
            </a:r>
            <a:r>
              <a:rPr lang="ru-RU" sz="1600" b="1" dirty="0">
                <a:cs typeface="Times New Roman" pitchFamily="18" charset="0"/>
              </a:rPr>
              <a:t>ли је извршена обавеза подношења захтева за добијање сагласности на процену утицаја за </a:t>
            </a:r>
            <a:r>
              <a:rPr lang="ru-RU" sz="1600" b="1" dirty="0" smtClean="0">
                <a:cs typeface="Times New Roman" pitchFamily="18" charset="0"/>
              </a:rPr>
              <a:t>пројекте</a:t>
            </a: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да </a:t>
            </a:r>
            <a:r>
              <a:rPr lang="ru-RU" sz="1600" b="1" dirty="0">
                <a:cs typeface="Times New Roman" pitchFamily="18" charset="0"/>
              </a:rPr>
              <a:t>ли је извршена обавеза носиоца пројекта из одлуке о давању сагласности на студију процене </a:t>
            </a:r>
            <a:r>
              <a:rPr lang="ru-RU" sz="1600" b="1" dirty="0" smtClean="0">
                <a:cs typeface="Times New Roman" pitchFamily="18" charset="0"/>
              </a:rPr>
              <a:t>утицаја</a:t>
            </a: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да </a:t>
            </a:r>
            <a:r>
              <a:rPr lang="ru-RU" sz="1600" b="1" dirty="0">
                <a:cs typeface="Times New Roman" pitchFamily="18" charset="0"/>
              </a:rPr>
              <a:t>ли је извршена обавеза носиоца изведеног пројекта за подношење захтева за одлучивање о потреби израде студије затеченог </a:t>
            </a:r>
            <a:r>
              <a:rPr lang="ru-RU" sz="1600" b="1" dirty="0" smtClean="0">
                <a:cs typeface="Times New Roman" pitchFamily="18" charset="0"/>
              </a:rPr>
              <a:t>стања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...</a:t>
            </a: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endParaRPr lang="ru-RU" sz="800" b="1" dirty="0"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cs typeface="Times New Roman" pitchFamily="18" charset="0"/>
              </a:rPr>
              <a:t>У </a:t>
            </a:r>
            <a:r>
              <a:rPr lang="ru-RU" sz="1600" b="1" dirty="0">
                <a:cs typeface="Times New Roman" pitchFamily="18" charset="0"/>
              </a:rPr>
              <a:t>вршењу послова инспекцијског надзора инспектор је овлашћен да: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наложи </a:t>
            </a:r>
            <a:r>
              <a:rPr lang="ru-RU" sz="1600" b="1" dirty="0">
                <a:cs typeface="Times New Roman" pitchFamily="18" charset="0"/>
              </a:rPr>
              <a:t>подношење захтева за покретање поступка процене </a:t>
            </a:r>
            <a:r>
              <a:rPr lang="ru-RU" sz="1600" b="1" dirty="0" smtClean="0">
                <a:cs typeface="Times New Roman" pitchFamily="18" charset="0"/>
              </a:rPr>
              <a:t>утицаја</a:t>
            </a: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забрани </a:t>
            </a:r>
            <a:r>
              <a:rPr lang="ru-RU" sz="1600" b="1" dirty="0">
                <a:cs typeface="Times New Roman" pitchFamily="18" charset="0"/>
              </a:rPr>
              <a:t>извођење пројекта и обављање делатности док се не прибави сагласност надлежног органа на студију о процени </a:t>
            </a:r>
            <a:r>
              <a:rPr lang="ru-RU" sz="1600" b="1" dirty="0" smtClean="0">
                <a:cs typeface="Times New Roman" pitchFamily="18" charset="0"/>
              </a:rPr>
              <a:t>утицаја</a:t>
            </a: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наложи </a:t>
            </a:r>
            <a:r>
              <a:rPr lang="ru-RU" sz="1600" b="1" dirty="0">
                <a:cs typeface="Times New Roman" pitchFamily="18" charset="0"/>
              </a:rPr>
              <a:t>испуњење услова и спровођење мера утврђених у одлуци о давању сагласности на студију о процени утицаја </a:t>
            </a:r>
            <a:endParaRPr lang="ru-RU" sz="16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забрани </a:t>
            </a:r>
            <a:r>
              <a:rPr lang="ru-RU" sz="1600" b="1" dirty="0">
                <a:cs typeface="Times New Roman" pitchFamily="18" charset="0"/>
              </a:rPr>
              <a:t>обављање делатности до испуњења услова и спровођења мера утврђених у одлуци о давању сагласности на студију о процени утицаја </a:t>
            </a:r>
            <a:endParaRPr lang="ru-RU" sz="1600" b="1" dirty="0" smtClean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поднесе </a:t>
            </a:r>
            <a:r>
              <a:rPr lang="ru-RU" sz="1600" b="1" dirty="0">
                <a:cs typeface="Times New Roman" pitchFamily="18" charset="0"/>
              </a:rPr>
              <a:t>пријаву против правног лица и одговорног лица у правном лицу за учињени привредни преступ по одредбама овог </a:t>
            </a:r>
            <a:r>
              <a:rPr lang="ru-RU" sz="1600" b="1" dirty="0" smtClean="0">
                <a:cs typeface="Times New Roman" pitchFamily="18" charset="0"/>
              </a:rPr>
              <a:t>закона</a:t>
            </a: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поднесе </a:t>
            </a:r>
            <a:r>
              <a:rPr lang="ru-RU" sz="1600" b="1" dirty="0">
                <a:cs typeface="Times New Roman" pitchFamily="18" charset="0"/>
              </a:rPr>
              <a:t>пријаву против физичког лица и одговорног лица у правном лицу за учињени прекршај по одредбама овог </a:t>
            </a:r>
            <a:r>
              <a:rPr lang="ru-RU" sz="1600" b="1" dirty="0" smtClean="0">
                <a:cs typeface="Times New Roman" pitchFamily="18" charset="0"/>
              </a:rPr>
              <a:t>закона</a:t>
            </a: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r>
              <a:rPr lang="ru-RU" sz="1600" b="1" dirty="0" smtClean="0">
                <a:cs typeface="Times New Roman" pitchFamily="18" charset="0"/>
              </a:rPr>
              <a:t>...</a:t>
            </a:r>
            <a:endParaRPr lang="ru-RU" sz="1600" b="1" dirty="0">
              <a:cs typeface="Times New Roman" pitchFamily="18" charset="0"/>
            </a:endParaRPr>
          </a:p>
          <a:p>
            <a:pPr>
              <a:spcBef>
                <a:spcPts val="0"/>
              </a:spcBef>
              <a:buFont typeface="Calibri" panose="020F0502020204030204" pitchFamily="34" charset="0"/>
              <a:buChar char="-"/>
            </a:pPr>
            <a:endParaRPr lang="ru-RU" sz="1200" b="1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941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FF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/>
              <a:t>ОСНОВНИ ЗАКОНИ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087" y="1673424"/>
            <a:ext cx="8229600" cy="5184576"/>
          </a:xfrm>
        </p:spPr>
        <p:txBody>
          <a:bodyPr>
            <a:normAutofit/>
          </a:bodyPr>
          <a:lstStyle/>
          <a:p>
            <a:pPr marL="0" lvl="0" indent="0" algn="ctr" fontAlgn="base">
              <a:spcBef>
                <a:spcPts val="1200"/>
              </a:spcBef>
              <a:spcAft>
                <a:spcPct val="0"/>
              </a:spcAft>
              <a:buNone/>
            </a:pPr>
            <a:endParaRPr lang="ru-RU" sz="1800" b="1" dirty="0">
              <a:solidFill>
                <a:srgbClr val="000000"/>
              </a:solidFill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 typeface="+mj-lt"/>
              <a:buAutoNum type="arabicPeriod"/>
            </a:pPr>
            <a:r>
              <a:rPr lang="sr-Cyrl-CS" sz="1800" b="1" dirty="0" smtClean="0">
                <a:solidFill>
                  <a:srgbClr val="FF0000"/>
                </a:solidFill>
                <a:cs typeface="Times New Roman" pitchFamily="18" charset="0"/>
              </a:rPr>
              <a:t>ЗАКОН </a:t>
            </a:r>
            <a:r>
              <a:rPr lang="sr-Cyrl-CS" sz="1800" b="1" dirty="0">
                <a:solidFill>
                  <a:srgbClr val="FF0000"/>
                </a:solidFill>
                <a:cs typeface="Times New Roman" pitchFamily="18" charset="0"/>
              </a:rPr>
              <a:t>О ЗАШТИТИ ЖИВОТНЕ </a:t>
            </a:r>
            <a:r>
              <a:rPr lang="sr-Cyrl-CS" sz="1800" b="1" dirty="0" smtClean="0">
                <a:solidFill>
                  <a:srgbClr val="FF0000"/>
                </a:solidFill>
                <a:cs typeface="Times New Roman" pitchFamily="18" charset="0"/>
              </a:rPr>
              <a:t>СРЕДИНЕ</a:t>
            </a:r>
          </a:p>
          <a:p>
            <a:pPr algn="ctr">
              <a:lnSpc>
                <a:spcPct val="80000"/>
              </a:lnSpc>
              <a:buFont typeface="+mj-lt"/>
              <a:buAutoNum type="arabicPeriod"/>
            </a:pPr>
            <a:endParaRPr lang="sr-Cyrl-CS" sz="18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 typeface="+mj-lt"/>
              <a:buAutoNum type="arabicPeriod"/>
            </a:pPr>
            <a:r>
              <a:rPr lang="sr-Cyrl-CS" sz="1800" b="1" dirty="0">
                <a:solidFill>
                  <a:srgbClr val="FF0000"/>
                </a:solidFill>
                <a:cs typeface="Times New Roman" pitchFamily="18" charset="0"/>
              </a:rPr>
              <a:t>ЗАКОН О ПРОЦЕНИ УТИЦАЈА НА ЖИВОТНУ </a:t>
            </a:r>
            <a:r>
              <a:rPr lang="sr-Cyrl-CS" sz="1800" b="1" dirty="0" smtClean="0">
                <a:solidFill>
                  <a:srgbClr val="FF0000"/>
                </a:solidFill>
                <a:cs typeface="Times New Roman" pitchFamily="18" charset="0"/>
              </a:rPr>
              <a:t>СРЕДИНУ</a:t>
            </a:r>
          </a:p>
          <a:p>
            <a:pPr algn="ctr">
              <a:lnSpc>
                <a:spcPct val="80000"/>
              </a:lnSpc>
              <a:buFont typeface="+mj-lt"/>
              <a:buAutoNum type="arabicPeriod"/>
            </a:pPr>
            <a:endParaRPr lang="sr-Cyrl-CS" sz="18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>
              <a:lnSpc>
                <a:spcPct val="80000"/>
              </a:lnSpc>
              <a:buFont typeface="+mj-lt"/>
              <a:buAutoNum type="arabicPeriod"/>
            </a:pPr>
            <a:r>
              <a:rPr lang="sr-Cyrl-CS" sz="1800" b="1" dirty="0">
                <a:solidFill>
                  <a:srgbClr val="FF0000"/>
                </a:solidFill>
                <a:cs typeface="Times New Roman" pitchFamily="18" charset="0"/>
              </a:rPr>
              <a:t>ЗАКОН О СТРАТЕШКОЈ ПРОЦЕНИ УТИЦАЈА НА ЖИВОТНУ </a:t>
            </a:r>
            <a:r>
              <a:rPr lang="sr-Cyrl-CS" sz="1800" b="1" dirty="0" smtClean="0">
                <a:solidFill>
                  <a:srgbClr val="FF0000"/>
                </a:solidFill>
                <a:cs typeface="Times New Roman" pitchFamily="18" charset="0"/>
              </a:rPr>
              <a:t>СРЕДИНУ</a:t>
            </a:r>
          </a:p>
          <a:p>
            <a:pPr algn="ctr">
              <a:lnSpc>
                <a:spcPct val="80000"/>
              </a:lnSpc>
              <a:buFont typeface="+mj-lt"/>
              <a:buAutoNum type="arabicPeriod"/>
            </a:pPr>
            <a:endParaRPr lang="sr-Cyrl-CS" sz="1800" b="1" dirty="0">
              <a:solidFill>
                <a:srgbClr val="FF0000"/>
              </a:solidFill>
              <a:cs typeface="Times New Roman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sr-Cyrl-CS" sz="1800" b="1" dirty="0">
                <a:solidFill>
                  <a:srgbClr val="FF0000"/>
                </a:solidFill>
                <a:cs typeface="Times New Roman" pitchFamily="18" charset="0"/>
              </a:rPr>
              <a:t>ЗАКОН О ИНТЕГРИСАНОМ СПРЕЧАВАЊУ И КОНТРОЛИ ЗАГАЂИВАЊА ЖИВОТНЕ </a:t>
            </a:r>
            <a:r>
              <a:rPr lang="sr-Cyrl-CS" sz="1800" b="1" dirty="0" smtClean="0">
                <a:solidFill>
                  <a:srgbClr val="FF0000"/>
                </a:solidFill>
                <a:cs typeface="Times New Roman" pitchFamily="18" charset="0"/>
              </a:rPr>
              <a:t>СРЕДИНЕ</a:t>
            </a:r>
            <a:endParaRPr lang="en-US" sz="1800" b="1" dirty="0"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+mj-lt"/>
              <a:buAutoNum type="arabicPeriod"/>
            </a:pP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Bef>
                <a:spcPts val="1200"/>
              </a:spcBef>
              <a:spcAft>
                <a:spcPct val="0"/>
              </a:spcAft>
              <a:buNone/>
            </a:pPr>
            <a:endParaRPr lang="sr-Cyrl-CS" sz="1600" b="1" u="sng" dirty="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061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582" y="1168980"/>
            <a:ext cx="8220363" cy="568863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Уређује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интегрални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систем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sr-Cyrl-RS" sz="1600" b="1" dirty="0" smtClean="0">
                <a:solidFill>
                  <a:srgbClr val="FF0000"/>
                </a:solidFill>
                <a:ea typeface="Times New Roman"/>
              </a:rPr>
              <a:t>зжс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којим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се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обезбеђује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остваривање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права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човека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на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живот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развој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у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здравој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животној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средини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уравнотежен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однос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привредног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развоја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и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животне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ea typeface="Times New Roman"/>
              </a:rPr>
              <a:t>средине</a:t>
            </a:r>
            <a:r>
              <a:rPr lang="en-US" sz="1600" b="1" dirty="0" smtClean="0">
                <a:solidFill>
                  <a:srgbClr val="FF0000"/>
                </a:solidFill>
                <a:ea typeface="Times New Roman"/>
              </a:rPr>
              <a:t> у РС</a:t>
            </a:r>
            <a:endParaRPr lang="sr-Cyrl-RS" sz="1600" b="1" dirty="0" smtClean="0">
              <a:solidFill>
                <a:srgbClr val="FF0000"/>
              </a:solidFill>
              <a:ea typeface="Times New Roman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sr-Cyrl-RS" sz="1600" b="1" dirty="0" smtClean="0">
              <a:solidFill>
                <a:srgbClr val="FF0000"/>
              </a:solidFill>
              <a:ea typeface="Times New Roman"/>
            </a:endParaRPr>
          </a:p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sr-Cyrl-RS" sz="1600" b="1" dirty="0" smtClean="0">
                <a:ea typeface="Times New Roman"/>
              </a:rPr>
              <a:t>ПОЈМОВИ:</a:t>
            </a: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Животна средина </a:t>
            </a:r>
            <a:r>
              <a:rPr lang="ru-RU" sz="1600" b="1" dirty="0" smtClean="0">
                <a:ea typeface="Times New Roman"/>
              </a:rPr>
              <a:t>- </a:t>
            </a:r>
            <a:r>
              <a:rPr lang="ru-RU" sz="1600" b="1" dirty="0">
                <a:ea typeface="Times New Roman"/>
              </a:rPr>
              <a:t>скуп природних и створених вредности чији </a:t>
            </a:r>
            <a:r>
              <a:rPr lang="ru-RU" sz="1600" b="1" dirty="0" smtClean="0">
                <a:ea typeface="Times New Roman"/>
              </a:rPr>
              <a:t>комплексни међусобни </a:t>
            </a:r>
            <a:r>
              <a:rPr lang="ru-RU" sz="1600" b="1" dirty="0">
                <a:ea typeface="Times New Roman"/>
              </a:rPr>
              <a:t>односи чине окружење, односно простор и услове за </a:t>
            </a:r>
            <a:r>
              <a:rPr lang="ru-RU" sz="1600" b="1" dirty="0" smtClean="0">
                <a:ea typeface="Times New Roman"/>
              </a:rPr>
              <a:t>живот</a:t>
            </a:r>
          </a:p>
          <a:p>
            <a:pPr>
              <a:spcBef>
                <a:spcPts val="0"/>
              </a:spcBef>
            </a:pPr>
            <a:endParaRPr lang="en-US" sz="800" b="1" dirty="0" smtClean="0"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Активност која утиче на животну средину </a:t>
            </a:r>
            <a:r>
              <a:rPr lang="en-US" sz="1600" b="1" dirty="0">
                <a:ea typeface="Times New Roman"/>
              </a:rPr>
              <a:t>-</a:t>
            </a:r>
            <a:r>
              <a:rPr lang="ru-RU" sz="1600" b="1" dirty="0" smtClean="0">
                <a:ea typeface="Times New Roman"/>
              </a:rPr>
              <a:t> </a:t>
            </a:r>
            <a:r>
              <a:rPr lang="ru-RU" sz="1600" b="1" dirty="0">
                <a:ea typeface="Times New Roman"/>
              </a:rPr>
              <a:t>сваки </a:t>
            </a:r>
            <a:r>
              <a:rPr lang="ru-RU" sz="1600" b="1" dirty="0" smtClean="0">
                <a:ea typeface="Times New Roman"/>
              </a:rPr>
              <a:t>захват </a:t>
            </a:r>
            <a:r>
              <a:rPr lang="ru-RU" sz="1600" b="1" dirty="0">
                <a:ea typeface="Times New Roman"/>
              </a:rPr>
              <a:t>којим се мењају </a:t>
            </a:r>
            <a:r>
              <a:rPr lang="ru-RU" sz="1600" b="1" dirty="0" smtClean="0">
                <a:ea typeface="Times New Roman"/>
              </a:rPr>
              <a:t>или </a:t>
            </a:r>
            <a:r>
              <a:rPr lang="ru-RU" sz="1600" b="1" dirty="0">
                <a:ea typeface="Times New Roman"/>
              </a:rPr>
              <a:t>могу променити стања и услови </a:t>
            </a:r>
            <a:r>
              <a:rPr lang="ru-RU" sz="1600" b="1" dirty="0" smtClean="0">
                <a:ea typeface="Times New Roman"/>
              </a:rPr>
              <a:t>у</a:t>
            </a:r>
            <a:r>
              <a:rPr lang="en-US" sz="1600" b="1" dirty="0" smtClean="0">
                <a:ea typeface="Times New Roman"/>
              </a:rPr>
              <a:t> </a:t>
            </a:r>
            <a:r>
              <a:rPr lang="ru-RU" sz="1600" b="1" dirty="0" smtClean="0">
                <a:ea typeface="Times New Roman"/>
              </a:rPr>
              <a:t>животној </a:t>
            </a:r>
            <a:r>
              <a:rPr lang="ru-RU" sz="1600" b="1" dirty="0">
                <a:ea typeface="Times New Roman"/>
              </a:rPr>
              <a:t>средини, а односи се на: </a:t>
            </a:r>
            <a:endParaRPr lang="en-US" sz="1600" b="1" dirty="0" smtClean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ea typeface="Times New Roman"/>
              </a:rPr>
              <a:t> </a:t>
            </a:r>
            <a:r>
              <a:rPr lang="en-US" sz="1600" b="1" dirty="0" smtClean="0">
                <a:ea typeface="Times New Roman"/>
              </a:rPr>
              <a:t>      </a:t>
            </a:r>
            <a:r>
              <a:rPr lang="ru-RU" sz="1600" b="1" dirty="0" smtClean="0">
                <a:ea typeface="Times New Roman"/>
              </a:rPr>
              <a:t>коришћење </a:t>
            </a:r>
            <a:r>
              <a:rPr lang="ru-RU" sz="1600" b="1" dirty="0">
                <a:ea typeface="Times New Roman"/>
              </a:rPr>
              <a:t>ресурса и природних </a:t>
            </a:r>
            <a:r>
              <a:rPr lang="ru-RU" sz="1600" b="1" dirty="0" smtClean="0">
                <a:ea typeface="Times New Roman"/>
              </a:rPr>
              <a:t>добара</a:t>
            </a:r>
            <a:endParaRPr lang="en-US" sz="1600" b="1" dirty="0" smtClean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ea typeface="Times New Roman"/>
              </a:rPr>
              <a:t> </a:t>
            </a:r>
            <a:r>
              <a:rPr lang="en-US" sz="1600" b="1" dirty="0" smtClean="0">
                <a:ea typeface="Times New Roman"/>
              </a:rPr>
              <a:t>      </a:t>
            </a:r>
            <a:r>
              <a:rPr lang="ru-RU" sz="1600" b="1" dirty="0" smtClean="0">
                <a:ea typeface="Times New Roman"/>
              </a:rPr>
              <a:t>процесе </a:t>
            </a:r>
            <a:r>
              <a:rPr lang="ru-RU" sz="1600" b="1" dirty="0">
                <a:ea typeface="Times New Roman"/>
              </a:rPr>
              <a:t>производње и </a:t>
            </a:r>
            <a:r>
              <a:rPr lang="ru-RU" sz="1600" b="1" dirty="0" smtClean="0">
                <a:ea typeface="Times New Roman"/>
              </a:rPr>
              <a:t>промета</a:t>
            </a:r>
            <a:endParaRPr lang="en-US" sz="1600" b="1" dirty="0" smtClean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ea typeface="Times New Roman"/>
              </a:rPr>
              <a:t> </a:t>
            </a:r>
            <a:r>
              <a:rPr lang="en-US" sz="1600" b="1" dirty="0" smtClean="0">
                <a:ea typeface="Times New Roman"/>
              </a:rPr>
              <a:t>      </a:t>
            </a:r>
            <a:r>
              <a:rPr lang="ru-RU" sz="1600" b="1" dirty="0" smtClean="0">
                <a:ea typeface="Times New Roman"/>
              </a:rPr>
              <a:t>дистрибуцију </a:t>
            </a:r>
            <a:r>
              <a:rPr lang="ru-RU" sz="1600" b="1" dirty="0">
                <a:ea typeface="Times New Roman"/>
              </a:rPr>
              <a:t>и употребу </a:t>
            </a:r>
            <a:r>
              <a:rPr lang="ru-RU" sz="1600" b="1" dirty="0" smtClean="0">
                <a:ea typeface="Times New Roman"/>
              </a:rPr>
              <a:t>материјала</a:t>
            </a:r>
            <a:endParaRPr lang="ru-RU" sz="1600" b="1" dirty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ea typeface="Times New Roman"/>
              </a:rPr>
              <a:t>       </a:t>
            </a:r>
            <a:r>
              <a:rPr lang="ru-RU" sz="1600" b="1" dirty="0" smtClean="0">
                <a:ea typeface="Times New Roman"/>
              </a:rPr>
              <a:t>испуштање загађујућих </a:t>
            </a:r>
            <a:r>
              <a:rPr lang="ru-RU" sz="1600" b="1" dirty="0">
                <a:ea typeface="Times New Roman"/>
              </a:rPr>
              <a:t>материја у воду, ваздух или </a:t>
            </a:r>
            <a:r>
              <a:rPr lang="ru-RU" sz="1600" b="1" dirty="0" smtClean="0">
                <a:ea typeface="Times New Roman"/>
              </a:rPr>
              <a:t>земљиште</a:t>
            </a:r>
            <a:endParaRPr lang="ru-RU" sz="1600" b="1" dirty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ea typeface="Times New Roman"/>
              </a:rPr>
              <a:t>       </a:t>
            </a:r>
            <a:r>
              <a:rPr lang="ru-RU" sz="1600" b="1" dirty="0" smtClean="0">
                <a:ea typeface="Times New Roman"/>
              </a:rPr>
              <a:t>управљање </a:t>
            </a:r>
            <a:r>
              <a:rPr lang="ru-RU" sz="1600" b="1" dirty="0">
                <a:ea typeface="Times New Roman"/>
              </a:rPr>
              <a:t>отпадом и отпадним водама, хемикалијама и штетним </a:t>
            </a:r>
            <a:r>
              <a:rPr lang="ru-RU" sz="1600" b="1" dirty="0" smtClean="0">
                <a:ea typeface="Times New Roman"/>
              </a:rPr>
              <a:t>материјама</a:t>
            </a:r>
            <a:endParaRPr lang="ru-RU" sz="1600" b="1" dirty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 smtClean="0">
                <a:ea typeface="Times New Roman"/>
              </a:rPr>
              <a:t>       </a:t>
            </a:r>
            <a:r>
              <a:rPr lang="ru-RU" sz="1600" b="1" dirty="0" smtClean="0">
                <a:ea typeface="Times New Roman"/>
              </a:rPr>
              <a:t>буку </a:t>
            </a:r>
            <a:r>
              <a:rPr lang="ru-RU" sz="1600" b="1" dirty="0">
                <a:ea typeface="Times New Roman"/>
              </a:rPr>
              <a:t>и </a:t>
            </a:r>
            <a:r>
              <a:rPr lang="ru-RU" sz="1600" b="1" dirty="0" smtClean="0">
                <a:ea typeface="Times New Roman"/>
              </a:rPr>
              <a:t>вибрације</a:t>
            </a:r>
            <a:endParaRPr lang="en-US" sz="1600" b="1" dirty="0" smtClean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ea typeface="Times New Roman"/>
              </a:rPr>
              <a:t> </a:t>
            </a:r>
            <a:r>
              <a:rPr lang="en-US" sz="1600" b="1" dirty="0" smtClean="0">
                <a:ea typeface="Times New Roman"/>
              </a:rPr>
              <a:t>      </a:t>
            </a:r>
            <a:r>
              <a:rPr lang="ru-RU" sz="1600" b="1" dirty="0" smtClean="0">
                <a:ea typeface="Times New Roman"/>
              </a:rPr>
              <a:t>јонизујуће </a:t>
            </a:r>
            <a:r>
              <a:rPr lang="ru-RU" sz="1600" b="1" dirty="0">
                <a:ea typeface="Times New Roman"/>
              </a:rPr>
              <a:t>и нејонизујуће </a:t>
            </a:r>
            <a:r>
              <a:rPr lang="ru-RU" sz="1600" b="1" dirty="0" smtClean="0">
                <a:ea typeface="Times New Roman"/>
              </a:rPr>
              <a:t>зрачење</a:t>
            </a:r>
            <a:endParaRPr lang="en-US" sz="1600" b="1" dirty="0" smtClean="0">
              <a:ea typeface="Times New Roman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ea typeface="Times New Roman"/>
              </a:rPr>
              <a:t> </a:t>
            </a:r>
            <a:r>
              <a:rPr lang="en-US" sz="1600" b="1" dirty="0" smtClean="0">
                <a:ea typeface="Times New Roman"/>
              </a:rPr>
              <a:t>      </a:t>
            </a:r>
            <a:r>
              <a:rPr lang="ru-RU" sz="1600" b="1" dirty="0" smtClean="0">
                <a:ea typeface="Times New Roman"/>
              </a:rPr>
              <a:t>удесе</a:t>
            </a:r>
          </a:p>
          <a:p>
            <a:pPr marL="0" indent="0">
              <a:spcBef>
                <a:spcPts val="0"/>
              </a:spcBef>
              <a:buNone/>
            </a:pPr>
            <a:endParaRPr lang="en-US" sz="800" b="1" dirty="0" smtClean="0"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sr-Cyrl-RS" sz="1600" b="1" dirty="0">
                <a:solidFill>
                  <a:srgbClr val="FF0000"/>
                </a:solidFill>
                <a:ea typeface="Times New Roman"/>
              </a:rPr>
              <a:t>У</a:t>
            </a: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грожена </a:t>
            </a: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животна средина </a:t>
            </a:r>
            <a:r>
              <a:rPr lang="ru-RU" sz="1600" b="1" dirty="0" smtClean="0">
                <a:ea typeface="Times New Roman"/>
              </a:rPr>
              <a:t>- одређени </a:t>
            </a:r>
            <a:r>
              <a:rPr lang="ru-RU" sz="1600" b="1" dirty="0">
                <a:ea typeface="Times New Roman"/>
              </a:rPr>
              <a:t>део простора на коме загађење или ризик од загађења </a:t>
            </a:r>
            <a:r>
              <a:rPr lang="ru-RU" sz="1600" b="1" dirty="0" smtClean="0">
                <a:ea typeface="Times New Roman"/>
              </a:rPr>
              <a:t>превазилазе капацитет </a:t>
            </a:r>
            <a:r>
              <a:rPr lang="ru-RU" sz="1600" b="1" dirty="0">
                <a:ea typeface="Times New Roman"/>
              </a:rPr>
              <a:t>животне </a:t>
            </a:r>
            <a:r>
              <a:rPr lang="ru-RU" sz="1600" b="1" dirty="0" smtClean="0">
                <a:ea typeface="Times New Roman"/>
              </a:rPr>
              <a:t>средине</a:t>
            </a:r>
            <a:endParaRPr lang="ru-RU" sz="1600" b="1" dirty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9491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689"/>
            <a:ext cx="8229600" cy="5688632"/>
          </a:xfrm>
        </p:spPr>
        <p:txBody>
          <a:bodyPr>
            <a:noAutofit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sr-Cyrl-RS" sz="1600" b="1" dirty="0" smtClean="0">
                <a:ea typeface="Times New Roman"/>
              </a:rPr>
              <a:t>ПОЈМОВИ:</a:t>
            </a: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Загађивање </a:t>
            </a: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животне средине </a:t>
            </a:r>
            <a:r>
              <a:rPr lang="ru-RU" sz="1600" b="1" dirty="0" smtClean="0">
                <a:ea typeface="Times New Roman"/>
              </a:rPr>
              <a:t>- </a:t>
            </a:r>
            <a:r>
              <a:rPr lang="ru-RU" sz="1600" b="1" dirty="0">
                <a:ea typeface="Times New Roman"/>
              </a:rPr>
              <a:t>уношење загађујућих материја или енергије </a:t>
            </a:r>
            <a:r>
              <a:rPr lang="ru-RU" sz="1600" b="1" dirty="0" smtClean="0">
                <a:ea typeface="Times New Roman"/>
              </a:rPr>
              <a:t>у животну средину, изазвано </a:t>
            </a:r>
            <a:r>
              <a:rPr lang="ru-RU" sz="1600" b="1" dirty="0">
                <a:ea typeface="Times New Roman"/>
              </a:rPr>
              <a:t>људском делатношћу или природним процесима, </a:t>
            </a:r>
            <a:r>
              <a:rPr lang="ru-RU" sz="1600" b="1" dirty="0" smtClean="0">
                <a:ea typeface="Times New Roman"/>
              </a:rPr>
              <a:t>које има </a:t>
            </a:r>
            <a:r>
              <a:rPr lang="ru-RU" sz="1600" b="1" dirty="0">
                <a:ea typeface="Times New Roman"/>
              </a:rPr>
              <a:t>или може имати штетне последице на квалитет животне средине и </a:t>
            </a:r>
            <a:r>
              <a:rPr lang="ru-RU" sz="1600" b="1" dirty="0" smtClean="0">
                <a:ea typeface="Times New Roman"/>
              </a:rPr>
              <a:t>здравље људи</a:t>
            </a:r>
          </a:p>
          <a:p>
            <a:pPr>
              <a:spcBef>
                <a:spcPts val="0"/>
              </a:spcBef>
            </a:pPr>
            <a:endParaRPr lang="ru-RU" sz="800" b="1" dirty="0"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Загађивач</a:t>
            </a:r>
            <a:r>
              <a:rPr lang="ru-RU" sz="1600" b="1" dirty="0">
                <a:ea typeface="Times New Roman"/>
              </a:rPr>
              <a:t> - правно или физичко лице које својом активношћу или неактивношћу загађује животну </a:t>
            </a:r>
            <a:r>
              <a:rPr lang="ru-RU" sz="1600" b="1" dirty="0" smtClean="0">
                <a:ea typeface="Times New Roman"/>
              </a:rPr>
              <a:t>средину</a:t>
            </a:r>
          </a:p>
          <a:p>
            <a:pPr>
              <a:spcBef>
                <a:spcPts val="0"/>
              </a:spcBef>
            </a:pPr>
            <a:endParaRPr lang="ru-RU" sz="800" b="1" dirty="0"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Загађујуће </a:t>
            </a: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материје </a:t>
            </a:r>
            <a:r>
              <a:rPr lang="ru-RU" sz="1600" b="1" dirty="0" smtClean="0">
                <a:ea typeface="Times New Roman"/>
              </a:rPr>
              <a:t>- </a:t>
            </a:r>
            <a:r>
              <a:rPr lang="ru-RU" sz="1600" b="1" dirty="0">
                <a:ea typeface="Times New Roman"/>
              </a:rPr>
              <a:t>материје чије испуштање у животну средину </a:t>
            </a:r>
            <a:r>
              <a:rPr lang="ru-RU" sz="1600" b="1" dirty="0" smtClean="0">
                <a:ea typeface="Times New Roman"/>
              </a:rPr>
              <a:t>утиче или </a:t>
            </a:r>
            <a:r>
              <a:rPr lang="ru-RU" sz="1600" b="1" dirty="0">
                <a:ea typeface="Times New Roman"/>
              </a:rPr>
              <a:t>може утицати на њен природни састав, особине и </a:t>
            </a:r>
            <a:r>
              <a:rPr lang="ru-RU" sz="1600" b="1" dirty="0" smtClean="0">
                <a:ea typeface="Times New Roman"/>
              </a:rPr>
              <a:t>интегритет</a:t>
            </a:r>
          </a:p>
          <a:p>
            <a:pPr>
              <a:spcBef>
                <a:spcPts val="0"/>
              </a:spcBef>
            </a:pPr>
            <a:endParaRPr lang="ru-RU" sz="800" b="1" dirty="0"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Оптерећење </a:t>
            </a: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животне средине </a:t>
            </a:r>
            <a:r>
              <a:rPr lang="ru-RU" sz="1600" b="1" dirty="0" smtClean="0">
                <a:ea typeface="Times New Roman"/>
              </a:rPr>
              <a:t>- </a:t>
            </a:r>
            <a:r>
              <a:rPr lang="ru-RU" sz="1600" b="1" dirty="0">
                <a:ea typeface="Times New Roman"/>
              </a:rPr>
              <a:t>појединачни или збирни утицај </a:t>
            </a:r>
            <a:r>
              <a:rPr lang="ru-RU" sz="1600" b="1" dirty="0" smtClean="0">
                <a:ea typeface="Times New Roman"/>
              </a:rPr>
              <a:t>активности на </a:t>
            </a:r>
            <a:r>
              <a:rPr lang="ru-RU" sz="1600" b="1" dirty="0">
                <a:ea typeface="Times New Roman"/>
              </a:rPr>
              <a:t>животну средину и може се изразити као укупно (више сродних компоненти</a:t>
            </a:r>
            <a:r>
              <a:rPr lang="ru-RU" sz="1600" b="1" dirty="0" smtClean="0">
                <a:ea typeface="Times New Roman"/>
              </a:rPr>
              <a:t>), заједничко </a:t>
            </a:r>
            <a:r>
              <a:rPr lang="ru-RU" sz="1600" b="1" dirty="0">
                <a:ea typeface="Times New Roman"/>
              </a:rPr>
              <a:t>(више разнородних компоненти), дозвољено (у </a:t>
            </a:r>
            <a:r>
              <a:rPr lang="ru-RU" sz="1600" b="1" dirty="0" smtClean="0">
                <a:ea typeface="Times New Roman"/>
              </a:rPr>
              <a:t>оквиру граничних </a:t>
            </a:r>
            <a:r>
              <a:rPr lang="ru-RU" sz="1600" b="1" dirty="0">
                <a:ea typeface="Times New Roman"/>
              </a:rPr>
              <a:t>вредности) и прекомерно (преко дозвољених </a:t>
            </a:r>
            <a:r>
              <a:rPr lang="ru-RU" sz="1600" b="1" dirty="0" smtClean="0">
                <a:ea typeface="Times New Roman"/>
              </a:rPr>
              <a:t>граничних вредности</a:t>
            </a:r>
            <a:r>
              <a:rPr lang="ru-RU" sz="1600" b="1" dirty="0">
                <a:ea typeface="Times New Roman"/>
              </a:rPr>
              <a:t>) </a:t>
            </a:r>
            <a:r>
              <a:rPr lang="ru-RU" sz="1600" b="1" dirty="0" smtClean="0">
                <a:ea typeface="Times New Roman"/>
              </a:rPr>
              <a:t>оптерећење</a:t>
            </a:r>
          </a:p>
          <a:p>
            <a:pPr>
              <a:spcBef>
                <a:spcPts val="0"/>
              </a:spcBef>
            </a:pPr>
            <a:endParaRPr lang="ru-RU" sz="800" b="1" dirty="0"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Деградација </a:t>
            </a: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животне средине </a:t>
            </a:r>
            <a:r>
              <a:rPr lang="ru-RU" sz="1600" b="1" dirty="0">
                <a:ea typeface="Times New Roman"/>
              </a:rPr>
              <a:t>-</a:t>
            </a:r>
            <a:r>
              <a:rPr lang="ru-RU" sz="1600" b="1" dirty="0" smtClean="0">
                <a:ea typeface="Times New Roman"/>
              </a:rPr>
              <a:t> </a:t>
            </a:r>
            <a:r>
              <a:rPr lang="ru-RU" sz="1600" b="1" dirty="0">
                <a:ea typeface="Times New Roman"/>
              </a:rPr>
              <a:t>процес нарушавања квалитета </a:t>
            </a:r>
            <a:r>
              <a:rPr lang="ru-RU" sz="1600" b="1" dirty="0" smtClean="0">
                <a:ea typeface="Times New Roman"/>
              </a:rPr>
              <a:t>животне средине </a:t>
            </a:r>
            <a:r>
              <a:rPr lang="ru-RU" sz="1600" b="1" dirty="0">
                <a:ea typeface="Times New Roman"/>
              </a:rPr>
              <a:t>који настаје природном или људском активношћу или је </a:t>
            </a:r>
            <a:r>
              <a:rPr lang="ru-RU" sz="1600" b="1" dirty="0" smtClean="0">
                <a:ea typeface="Times New Roman"/>
              </a:rPr>
              <a:t>последица непредузимања </a:t>
            </a:r>
            <a:r>
              <a:rPr lang="ru-RU" sz="1600" b="1" dirty="0">
                <a:ea typeface="Times New Roman"/>
              </a:rPr>
              <a:t>мера ради отклањања узрока нарушавања квалитета </a:t>
            </a:r>
            <a:r>
              <a:rPr lang="ru-RU" sz="1600" b="1" dirty="0" smtClean="0">
                <a:ea typeface="Times New Roman"/>
              </a:rPr>
              <a:t>или штете </a:t>
            </a:r>
            <a:r>
              <a:rPr lang="ru-RU" sz="1600" b="1" dirty="0">
                <a:ea typeface="Times New Roman"/>
              </a:rPr>
              <a:t>по животну средину, природне или радом створене </a:t>
            </a:r>
            <a:r>
              <a:rPr lang="ru-RU" sz="1600" b="1" dirty="0" smtClean="0">
                <a:ea typeface="Times New Roman"/>
              </a:rPr>
              <a:t>вредности</a:t>
            </a:r>
          </a:p>
          <a:p>
            <a:pPr>
              <a:spcBef>
                <a:spcPts val="0"/>
              </a:spcBef>
            </a:pPr>
            <a:endParaRPr lang="ru-RU" sz="800" b="1" dirty="0">
              <a:ea typeface="Times New Roman"/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FF0000"/>
                </a:solidFill>
                <a:ea typeface="Times New Roman"/>
              </a:rPr>
              <a:t>Квалитет </a:t>
            </a:r>
            <a:r>
              <a:rPr lang="ru-RU" sz="1600" b="1" dirty="0">
                <a:solidFill>
                  <a:srgbClr val="FF0000"/>
                </a:solidFill>
                <a:ea typeface="Times New Roman"/>
              </a:rPr>
              <a:t>животне средине </a:t>
            </a:r>
            <a:r>
              <a:rPr lang="ru-RU" sz="1600" b="1" dirty="0" smtClean="0">
                <a:ea typeface="Times New Roman"/>
              </a:rPr>
              <a:t>- </a:t>
            </a:r>
            <a:r>
              <a:rPr lang="ru-RU" sz="1600" b="1" dirty="0">
                <a:ea typeface="Times New Roman"/>
              </a:rPr>
              <a:t>стање животне средине које се </a:t>
            </a:r>
            <a:r>
              <a:rPr lang="ru-RU" sz="1600" b="1" dirty="0" smtClean="0">
                <a:ea typeface="Times New Roman"/>
              </a:rPr>
              <a:t>исказује физичким</a:t>
            </a:r>
            <a:r>
              <a:rPr lang="ru-RU" sz="1600" b="1" dirty="0">
                <a:ea typeface="Times New Roman"/>
              </a:rPr>
              <a:t>, хемијским, биолошким, естетским и другим индикаторима</a:t>
            </a:r>
            <a:endParaRPr lang="sr-Cyrl-RS" sz="1600" b="1" dirty="0" smtClean="0"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056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59744"/>
            <a:ext cx="7992888" cy="568863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2100" b="1" dirty="0" smtClean="0">
                <a:solidFill>
                  <a:srgbClr val="FF0000"/>
                </a:solidFill>
                <a:ea typeface="Times New Roman"/>
              </a:rPr>
              <a:t>СИСТЕМ </a:t>
            </a:r>
            <a:r>
              <a:rPr lang="sr-Cyrl-RS" sz="2100" b="1" dirty="0" smtClean="0">
                <a:solidFill>
                  <a:srgbClr val="FF0000"/>
                </a:solidFill>
                <a:ea typeface="Times New Roman"/>
              </a:rPr>
              <a:t>ЗЖС </a:t>
            </a:r>
            <a:r>
              <a:rPr lang="en-US" sz="2100" b="1" dirty="0" smtClean="0">
                <a:solidFill>
                  <a:srgbClr val="FF0000"/>
                </a:solidFill>
                <a:ea typeface="Times New Roman"/>
              </a:rPr>
              <a:t>ЧИНЕ МЕРЕ, УСЛОВИ И ИНСТРУМЕНТИ ЗА: </a:t>
            </a:r>
          </a:p>
          <a:p>
            <a:pPr>
              <a:lnSpc>
                <a:spcPct val="120000"/>
              </a:lnSpc>
            </a:pPr>
            <a:r>
              <a:rPr lang="en-US" sz="2100" b="1" dirty="0" err="1" smtClean="0">
                <a:ea typeface="Times New Roman"/>
              </a:rPr>
              <a:t>одрживо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управљање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очување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природне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равнотеже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целовитости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разноврсности</a:t>
            </a:r>
            <a:r>
              <a:rPr lang="en-US" sz="2100" b="1" dirty="0" smtClean="0">
                <a:ea typeface="Times New Roman"/>
              </a:rPr>
              <a:t> и </a:t>
            </a:r>
            <a:r>
              <a:rPr lang="en-US" sz="2100" b="1" dirty="0" err="1" smtClean="0">
                <a:ea typeface="Times New Roman"/>
              </a:rPr>
              <a:t>квалитета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природних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вредности</a:t>
            </a:r>
            <a:r>
              <a:rPr lang="en-US" sz="2100" b="1" dirty="0" smtClean="0">
                <a:ea typeface="Times New Roman"/>
              </a:rPr>
              <a:t> и </a:t>
            </a:r>
            <a:r>
              <a:rPr lang="en-US" sz="2100" b="1" dirty="0" err="1" smtClean="0">
                <a:ea typeface="Times New Roman"/>
              </a:rPr>
              <a:t>услова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за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опстанак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свих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живих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бића</a:t>
            </a:r>
            <a:endParaRPr lang="en-US" sz="2100" b="1" dirty="0" smtClean="0">
              <a:ea typeface="Times New Roman"/>
            </a:endParaRPr>
          </a:p>
          <a:p>
            <a:pPr>
              <a:lnSpc>
                <a:spcPct val="120000"/>
              </a:lnSpc>
            </a:pPr>
            <a:r>
              <a:rPr lang="en-US" sz="2100" b="1" dirty="0" err="1" smtClean="0">
                <a:ea typeface="Times New Roman"/>
              </a:rPr>
              <a:t>спречавање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контролу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смањивање</a:t>
            </a:r>
            <a:r>
              <a:rPr lang="en-US" sz="2100" b="1" dirty="0" smtClean="0">
                <a:ea typeface="Times New Roman"/>
              </a:rPr>
              <a:t> и </a:t>
            </a:r>
            <a:r>
              <a:rPr lang="en-US" sz="2100" b="1" dirty="0" err="1" smtClean="0">
                <a:ea typeface="Times New Roman"/>
              </a:rPr>
              <a:t>санацију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свих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облика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загађивања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животне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средине</a:t>
            </a:r>
            <a:endParaRPr lang="en-US" sz="2100" b="1" dirty="0" smtClean="0"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2100" b="1" dirty="0" smtClean="0">
              <a:ea typeface="Times New Roman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100" b="1" dirty="0" smtClean="0">
                <a:solidFill>
                  <a:srgbClr val="FF0000"/>
                </a:solidFill>
                <a:ea typeface="Times New Roman"/>
              </a:rPr>
              <a:t>СУБЈЕКТИ СИСТЕМА З</a:t>
            </a:r>
            <a:r>
              <a:rPr lang="sr-Cyrl-RS" sz="2100" b="1" dirty="0" smtClean="0">
                <a:solidFill>
                  <a:srgbClr val="FF0000"/>
                </a:solidFill>
                <a:ea typeface="Times New Roman"/>
              </a:rPr>
              <a:t>ЖС:</a:t>
            </a:r>
            <a:endParaRPr lang="en-US" sz="2100" b="1" dirty="0" smtClean="0">
              <a:solidFill>
                <a:srgbClr val="FF0000"/>
              </a:solidFill>
              <a:ea typeface="Times New Roman"/>
            </a:endParaRPr>
          </a:p>
          <a:p>
            <a:pPr>
              <a:lnSpc>
                <a:spcPct val="120000"/>
              </a:lnSpc>
            </a:pPr>
            <a:r>
              <a:rPr lang="en-US" sz="2100" b="1" dirty="0" err="1" smtClean="0">
                <a:ea typeface="Times New Roman"/>
              </a:rPr>
              <a:t>Република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Србија</a:t>
            </a:r>
            <a:endParaRPr lang="en-US" sz="2100" b="1" dirty="0" smtClean="0">
              <a:ea typeface="Times New Roman"/>
            </a:endParaRPr>
          </a:p>
          <a:p>
            <a:pPr>
              <a:lnSpc>
                <a:spcPct val="120000"/>
              </a:lnSpc>
            </a:pPr>
            <a:r>
              <a:rPr lang="en-US" sz="2100" b="1" dirty="0" err="1" smtClean="0">
                <a:ea typeface="Times New Roman"/>
              </a:rPr>
              <a:t>аутономна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покрајина</a:t>
            </a:r>
            <a:endParaRPr lang="en-US" sz="2100" b="1" dirty="0" smtClean="0">
              <a:ea typeface="Times New Roman"/>
            </a:endParaRPr>
          </a:p>
          <a:p>
            <a:pPr>
              <a:lnSpc>
                <a:spcPct val="120000"/>
              </a:lnSpc>
            </a:pPr>
            <a:r>
              <a:rPr lang="sr-Cyrl-RS" sz="2100" b="1" dirty="0" smtClean="0">
                <a:ea typeface="Times New Roman"/>
              </a:rPr>
              <a:t>ј</a:t>
            </a:r>
            <a:r>
              <a:rPr lang="en-US" sz="2100" b="1" dirty="0" err="1" smtClean="0">
                <a:ea typeface="Times New Roman"/>
              </a:rPr>
              <a:t>единица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локалне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самоуправе</a:t>
            </a:r>
            <a:endParaRPr lang="en-US" sz="2100" b="1" dirty="0" smtClean="0">
              <a:ea typeface="Times New Roman"/>
            </a:endParaRPr>
          </a:p>
          <a:p>
            <a:pPr>
              <a:lnSpc>
                <a:spcPct val="120000"/>
              </a:lnSpc>
            </a:pPr>
            <a:r>
              <a:rPr lang="en-US" sz="2100" b="1" dirty="0" err="1" smtClean="0">
                <a:ea typeface="Times New Roman"/>
              </a:rPr>
              <a:t>предузећа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друга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правна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лица</a:t>
            </a:r>
            <a:r>
              <a:rPr lang="sr-Cyrl-RS" sz="2100" b="1" dirty="0" smtClean="0">
                <a:ea typeface="Times New Roman"/>
              </a:rPr>
              <a:t>,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предузетници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који</a:t>
            </a:r>
            <a:r>
              <a:rPr lang="en-US" sz="2100" b="1" dirty="0" smtClean="0">
                <a:ea typeface="Times New Roman"/>
              </a:rPr>
              <a:t> у </a:t>
            </a:r>
            <a:r>
              <a:rPr lang="en-US" sz="2100" b="1" dirty="0" err="1" smtClean="0">
                <a:ea typeface="Times New Roman"/>
              </a:rPr>
              <a:t>обављању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привредне</a:t>
            </a:r>
            <a:r>
              <a:rPr lang="en-US" sz="2100" b="1" dirty="0" smtClean="0">
                <a:ea typeface="Times New Roman"/>
              </a:rPr>
              <a:t> и </a:t>
            </a:r>
            <a:r>
              <a:rPr lang="en-US" sz="2100" b="1" dirty="0" err="1" smtClean="0">
                <a:ea typeface="Times New Roman"/>
              </a:rPr>
              <a:t>друге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делатности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користе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природне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вредности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угрожавају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или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загађују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жс</a:t>
            </a:r>
            <a:r>
              <a:rPr lang="en-US" sz="2100" b="1" dirty="0" smtClean="0">
                <a:ea typeface="Times New Roman"/>
              </a:rPr>
              <a:t> </a:t>
            </a:r>
          </a:p>
          <a:p>
            <a:pPr>
              <a:lnSpc>
                <a:spcPct val="120000"/>
              </a:lnSpc>
            </a:pPr>
            <a:r>
              <a:rPr lang="en-US" sz="2100" b="1" dirty="0" err="1" smtClean="0">
                <a:ea typeface="Times New Roman"/>
              </a:rPr>
              <a:t>научне</a:t>
            </a:r>
            <a:r>
              <a:rPr lang="en-US" sz="2100" b="1" dirty="0" smtClean="0">
                <a:ea typeface="Times New Roman"/>
              </a:rPr>
              <a:t> и </a:t>
            </a:r>
            <a:r>
              <a:rPr lang="en-US" sz="2100" b="1" dirty="0" err="1" smtClean="0">
                <a:ea typeface="Times New Roman"/>
              </a:rPr>
              <a:t>стручне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организације</a:t>
            </a:r>
            <a:r>
              <a:rPr lang="en-US" sz="2100" b="1" dirty="0" smtClean="0">
                <a:ea typeface="Times New Roman"/>
              </a:rPr>
              <a:t> и </a:t>
            </a:r>
            <a:r>
              <a:rPr lang="en-US" sz="2100" b="1" dirty="0" err="1" smtClean="0">
                <a:ea typeface="Times New Roman"/>
              </a:rPr>
              <a:t>друге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јавне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службе</a:t>
            </a:r>
            <a:endParaRPr lang="en-US" sz="2100" b="1" dirty="0" smtClean="0">
              <a:ea typeface="Times New Roman"/>
            </a:endParaRPr>
          </a:p>
          <a:p>
            <a:pPr>
              <a:lnSpc>
                <a:spcPct val="120000"/>
              </a:lnSpc>
            </a:pPr>
            <a:r>
              <a:rPr lang="en-US" sz="2100" b="1" dirty="0" err="1" smtClean="0">
                <a:ea typeface="Times New Roman"/>
              </a:rPr>
              <a:t>грађани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групе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грађана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удружења</a:t>
            </a:r>
            <a:r>
              <a:rPr lang="en-US" sz="2100" b="1" dirty="0" smtClean="0">
                <a:ea typeface="Times New Roman"/>
              </a:rPr>
              <a:t>, </a:t>
            </a:r>
            <a:r>
              <a:rPr lang="en-US" sz="2100" b="1" dirty="0" err="1" smtClean="0">
                <a:ea typeface="Times New Roman"/>
              </a:rPr>
              <a:t>професионалне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или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друге</a:t>
            </a:r>
            <a:r>
              <a:rPr lang="en-US" sz="2100" b="1" dirty="0" smtClean="0">
                <a:ea typeface="Times New Roman"/>
              </a:rPr>
              <a:t> </a:t>
            </a:r>
            <a:r>
              <a:rPr lang="en-US" sz="2100" b="1" dirty="0" err="1" smtClean="0">
                <a:ea typeface="Times New Roman"/>
              </a:rPr>
              <a:t>организациј</a:t>
            </a:r>
            <a:r>
              <a:rPr lang="sr-Cyrl-RS" sz="2100" b="1" dirty="0" smtClean="0">
                <a:ea typeface="Times New Roman"/>
              </a:rPr>
              <a:t>е</a:t>
            </a:r>
          </a:p>
          <a:p>
            <a:endParaRPr lang="sr-Cyrl-RS" sz="2100" b="1" u="sng" dirty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</a:pPr>
            <a:r>
              <a:rPr lang="sr-Cyrl-RS" sz="2100" b="1" dirty="0" smtClean="0"/>
              <a:t>Субјекти су дужни да </a:t>
            </a:r>
            <a:r>
              <a:rPr lang="sr-Cyrl-RS" sz="2100" b="1" dirty="0"/>
              <a:t>чувају и </a:t>
            </a:r>
            <a:r>
              <a:rPr lang="sr-Cyrl-RS" sz="2100" b="1" dirty="0" smtClean="0"/>
              <a:t>унапређују животну </a:t>
            </a:r>
            <a:r>
              <a:rPr lang="sr-Cyrl-RS" sz="2100" b="1" dirty="0"/>
              <a:t>средину и одговорна су за сваку активност којом мењају </a:t>
            </a:r>
            <a:r>
              <a:rPr lang="sr-Cyrl-RS" sz="2100" b="1" dirty="0" smtClean="0"/>
              <a:t>или могу </a:t>
            </a:r>
            <a:r>
              <a:rPr lang="sr-Cyrl-RS" sz="2100" b="1" dirty="0"/>
              <a:t>да промене стање и услове у животној средини, односно за </a:t>
            </a:r>
            <a:r>
              <a:rPr lang="sr-Cyrl-RS" sz="2100" b="1" dirty="0" smtClean="0"/>
              <a:t>непредузимање мера </a:t>
            </a:r>
            <a:r>
              <a:rPr lang="sr-Cyrl-RS" sz="2100" b="1" dirty="0"/>
              <a:t>заштите животне </a:t>
            </a:r>
            <a:r>
              <a:rPr lang="sr-Cyrl-RS" sz="2100" b="1" dirty="0" smtClean="0"/>
              <a:t>средине</a:t>
            </a:r>
            <a:endParaRPr lang="en-US" sz="2100" b="1" dirty="0" smtClean="0"/>
          </a:p>
          <a:p>
            <a:pPr>
              <a:lnSpc>
                <a:spcPct val="120000"/>
              </a:lnSpc>
            </a:pPr>
            <a:r>
              <a:rPr lang="sr-Cyrl-RS" sz="2100" b="1" dirty="0" smtClean="0"/>
              <a:t>Правна </a:t>
            </a:r>
            <a:r>
              <a:rPr lang="sr-Cyrl-RS" sz="2100" b="1" dirty="0"/>
              <a:t>и физичка лица </a:t>
            </a:r>
            <a:r>
              <a:rPr lang="sr-Cyrl-RS" sz="2100" b="1" dirty="0" smtClean="0"/>
              <a:t>дужна су </a:t>
            </a:r>
            <a:r>
              <a:rPr lang="sr-Cyrl-RS" sz="2100" b="1" dirty="0"/>
              <a:t>да у обављању својих делатности обезбеде: рационално коришћење </a:t>
            </a:r>
            <a:r>
              <a:rPr lang="sr-Cyrl-RS" sz="2100" b="1" dirty="0" smtClean="0"/>
              <a:t>природних богатстава</a:t>
            </a:r>
            <a:r>
              <a:rPr lang="sr-Cyrl-RS" sz="2100" b="1" dirty="0"/>
              <a:t>; урачунавање трошкова заштите животне сре дине у инвестиционим и </a:t>
            </a:r>
            <a:r>
              <a:rPr lang="sr-Cyrl-RS" sz="2100" b="1" dirty="0" smtClean="0"/>
              <a:t>производним трошковима</a:t>
            </a:r>
            <a:r>
              <a:rPr lang="sr-Cyrl-RS" sz="2100" b="1" dirty="0"/>
              <a:t>, примену прописа, односно предузимање мера заштите </a:t>
            </a:r>
            <a:r>
              <a:rPr lang="sr-Cyrl-RS" sz="2100" b="1" dirty="0" smtClean="0"/>
              <a:t>животне средине</a:t>
            </a:r>
            <a:endParaRPr lang="sr-Cyrl-CS" sz="1600" b="1" u="sng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99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896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CS" sz="1800" b="1" dirty="0" smtClean="0">
                <a:solidFill>
                  <a:srgbClr val="FF0000"/>
                </a:solidFill>
              </a:rPr>
              <a:t>НАЧЕЛА ЗАШТИТЕ ЖИВОТНЕ СРЕДИНЕ:</a:t>
            </a:r>
          </a:p>
          <a:p>
            <a:r>
              <a:rPr lang="sr-Cyrl-CS" sz="1800" b="1" dirty="0" smtClean="0">
                <a:solidFill>
                  <a:srgbClr val="000000"/>
                </a:solidFill>
              </a:rPr>
              <a:t>Начело интегралности</a:t>
            </a:r>
          </a:p>
          <a:p>
            <a:r>
              <a:rPr lang="sr-Cyrl-CS" sz="1800" b="1" dirty="0" smtClean="0">
                <a:solidFill>
                  <a:srgbClr val="000000"/>
                </a:solidFill>
              </a:rPr>
              <a:t>Начело превенције и предострожности</a:t>
            </a:r>
          </a:p>
          <a:p>
            <a:r>
              <a:rPr lang="sr-Cyrl-CS" sz="1800" b="1" dirty="0" smtClean="0">
                <a:solidFill>
                  <a:srgbClr val="000000"/>
                </a:solidFill>
              </a:rPr>
              <a:t>Начело одрживог развоја</a:t>
            </a:r>
          </a:p>
          <a:p>
            <a:r>
              <a:rPr lang="sr-Cyrl-CS" sz="1800" b="1" dirty="0" smtClean="0">
                <a:solidFill>
                  <a:srgbClr val="000000"/>
                </a:solidFill>
              </a:rPr>
              <a:t>Начело одговорности загађивача</a:t>
            </a:r>
          </a:p>
          <a:p>
            <a:r>
              <a:rPr lang="sr-Cyrl-CS" sz="1800" b="1" dirty="0" smtClean="0">
                <a:solidFill>
                  <a:srgbClr val="000000"/>
                </a:solidFill>
              </a:rPr>
              <a:t>Начело „загађивач плаћа“</a:t>
            </a:r>
          </a:p>
          <a:p>
            <a:r>
              <a:rPr lang="sr-Cyrl-CS" sz="1800" b="1" dirty="0" smtClean="0">
                <a:solidFill>
                  <a:srgbClr val="000000"/>
                </a:solidFill>
              </a:rPr>
              <a:t>Начело „корисник плаћа“</a:t>
            </a:r>
          </a:p>
          <a:p>
            <a:r>
              <a:rPr lang="sr-Cyrl-CS" sz="1800" b="1" dirty="0" smtClean="0">
                <a:solidFill>
                  <a:srgbClr val="000000"/>
                </a:solidFill>
              </a:rPr>
              <a:t>Начело информисања и учешћа јавности</a:t>
            </a:r>
          </a:p>
          <a:p>
            <a:endParaRPr lang="sr-Cyrl-CS" sz="1800" b="1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ЈАЧАЊЕ СВЕСТИ</a:t>
            </a:r>
          </a:p>
          <a:p>
            <a:r>
              <a:rPr lang="ru-RU" sz="1800" b="1" dirty="0" smtClean="0">
                <a:solidFill>
                  <a:srgbClr val="000000"/>
                </a:solidFill>
              </a:rPr>
              <a:t>Државни </a:t>
            </a:r>
            <a:r>
              <a:rPr lang="ru-RU" sz="1800" b="1" dirty="0">
                <a:solidFill>
                  <a:srgbClr val="000000"/>
                </a:solidFill>
              </a:rPr>
              <a:t>органи, научне установе, установе у области образовања, здравства, информисања, културе и друге установе, као и други облици удруживања, у оквиру својих делатности, подстичу, усмеравају и обезбеђују јачање свести о значају заштите животне </a:t>
            </a:r>
            <a:r>
              <a:rPr lang="ru-RU" sz="1800" b="1" dirty="0" smtClean="0">
                <a:solidFill>
                  <a:srgbClr val="000000"/>
                </a:solidFill>
              </a:rPr>
              <a:t>средине</a:t>
            </a:r>
            <a:endParaRPr lang="ru-RU" sz="1800" b="1" dirty="0">
              <a:solidFill>
                <a:srgbClr val="000000"/>
              </a:solidFill>
            </a:endParaRPr>
          </a:p>
          <a:p>
            <a:r>
              <a:rPr lang="ru-RU" sz="1800" b="1" dirty="0" smtClean="0">
                <a:solidFill>
                  <a:srgbClr val="000000"/>
                </a:solidFill>
              </a:rPr>
              <a:t>Јачање </a:t>
            </a:r>
            <a:r>
              <a:rPr lang="ru-RU" sz="1800" b="1" dirty="0">
                <a:solidFill>
                  <a:srgbClr val="000000"/>
                </a:solidFill>
              </a:rPr>
              <a:t>свести о значају заштите животне средине обезбеђује се кроз систем образовања и васпитања, научно-истраживачког и технолошког развоја, усавршавања у процесу рада, јавног информисања и популаризације заштите животне </a:t>
            </a:r>
            <a:r>
              <a:rPr lang="ru-RU" sz="1800" b="1" dirty="0" smtClean="0">
                <a:solidFill>
                  <a:srgbClr val="000000"/>
                </a:solidFill>
              </a:rPr>
              <a:t>средине</a:t>
            </a:r>
            <a:endParaRPr lang="ru-RU" sz="1800" b="1" dirty="0">
              <a:solidFill>
                <a:srgbClr val="000000"/>
              </a:solidFill>
            </a:endParaRPr>
          </a:p>
          <a:p>
            <a:endParaRPr lang="sr-Cyrl-C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0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69368"/>
            <a:ext cx="8064896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ЗАШТИТА ПРИРОДНИХ ВРЕДНОСТИ</a:t>
            </a:r>
          </a:p>
          <a:p>
            <a:endParaRPr lang="ru-RU" sz="1000" b="1" dirty="0" smtClean="0">
              <a:solidFill>
                <a:srgbClr val="000000"/>
              </a:solidFill>
            </a:endParaRPr>
          </a:p>
          <a:p>
            <a:r>
              <a:rPr lang="ru-RU" sz="1800" b="1" dirty="0" smtClean="0">
                <a:solidFill>
                  <a:srgbClr val="000000"/>
                </a:solidFill>
              </a:rPr>
              <a:t>Остварује </a:t>
            </a:r>
            <a:r>
              <a:rPr lang="ru-RU" sz="1800" b="1" dirty="0">
                <a:solidFill>
                  <a:srgbClr val="000000"/>
                </a:solidFill>
              </a:rPr>
              <a:t>се спровођењем мера за </a:t>
            </a:r>
            <a:r>
              <a:rPr lang="ru-RU" sz="1800" b="1" dirty="0" smtClean="0">
                <a:solidFill>
                  <a:srgbClr val="000000"/>
                </a:solidFill>
              </a:rPr>
              <a:t>очување њиховог </a:t>
            </a:r>
            <a:r>
              <a:rPr lang="ru-RU" sz="1800" b="1" dirty="0">
                <a:solidFill>
                  <a:srgbClr val="000000"/>
                </a:solidFill>
              </a:rPr>
              <a:t>квалитета, количина и резерви, као и природних процеса, односно </a:t>
            </a:r>
            <a:r>
              <a:rPr lang="ru-RU" sz="1800" b="1" dirty="0" smtClean="0">
                <a:solidFill>
                  <a:srgbClr val="000000"/>
                </a:solidFill>
              </a:rPr>
              <a:t>њихове међузависности </a:t>
            </a:r>
            <a:r>
              <a:rPr lang="ru-RU" sz="1800" b="1" dirty="0">
                <a:solidFill>
                  <a:srgbClr val="000000"/>
                </a:solidFill>
              </a:rPr>
              <a:t>и природне равнотеже у </a:t>
            </a:r>
            <a:r>
              <a:rPr lang="ru-RU" sz="1800" b="1" dirty="0" smtClean="0">
                <a:solidFill>
                  <a:srgbClr val="000000"/>
                </a:solidFill>
              </a:rPr>
              <a:t>целини – овим законом постављена </a:t>
            </a:r>
            <a:r>
              <a:rPr lang="ru-RU" sz="1800" b="1" dirty="0">
                <a:solidFill>
                  <a:srgbClr val="000000"/>
                </a:solidFill>
              </a:rPr>
              <a:t>основа за интегрисану заштиту животне </a:t>
            </a:r>
            <a:r>
              <a:rPr lang="ru-RU" sz="1800" b="1" dirty="0" smtClean="0">
                <a:solidFill>
                  <a:srgbClr val="000000"/>
                </a:solidFill>
              </a:rPr>
              <a:t>средине</a:t>
            </a:r>
          </a:p>
          <a:p>
            <a:endParaRPr lang="ru-RU" sz="1800" b="1" dirty="0" smtClean="0">
              <a:solidFill>
                <a:srgbClr val="000000"/>
              </a:solidFill>
            </a:endParaRPr>
          </a:p>
          <a:p>
            <a:r>
              <a:rPr lang="ru-RU" sz="1800" b="1" dirty="0" smtClean="0">
                <a:solidFill>
                  <a:srgbClr val="000000"/>
                </a:solidFill>
              </a:rPr>
              <a:t>Може се </a:t>
            </a:r>
            <a:r>
              <a:rPr lang="ru-RU" sz="1800" b="1" dirty="0">
                <a:solidFill>
                  <a:srgbClr val="000000"/>
                </a:solidFill>
              </a:rPr>
              <a:t>анализирати као </a:t>
            </a:r>
            <a:r>
              <a:rPr lang="ru-RU" sz="1800" b="1" dirty="0" smtClean="0">
                <a:solidFill>
                  <a:srgbClr val="FF0000"/>
                </a:solidFill>
              </a:rPr>
              <a:t>заштита </a:t>
            </a:r>
            <a:r>
              <a:rPr lang="ru-RU" sz="1800" b="1" dirty="0">
                <a:solidFill>
                  <a:srgbClr val="FF0000"/>
                </a:solidFill>
              </a:rPr>
              <a:t>појединих природних </a:t>
            </a:r>
            <a:r>
              <a:rPr lang="ru-RU" sz="1800" b="1" dirty="0" smtClean="0">
                <a:solidFill>
                  <a:srgbClr val="FF0000"/>
                </a:solidFill>
              </a:rPr>
              <a:t>вредности</a:t>
            </a:r>
            <a:r>
              <a:rPr lang="ru-RU" sz="1800" b="1" dirty="0" smtClean="0">
                <a:solidFill>
                  <a:srgbClr val="000000"/>
                </a:solidFill>
              </a:rPr>
              <a:t> и </a:t>
            </a:r>
            <a:r>
              <a:rPr lang="ru-RU" sz="1800" b="1" dirty="0" smtClean="0">
                <a:solidFill>
                  <a:srgbClr val="FF0000"/>
                </a:solidFill>
              </a:rPr>
              <a:t>заштита од </a:t>
            </a:r>
            <a:r>
              <a:rPr lang="ru-RU" sz="1800" b="1" dirty="0">
                <a:solidFill>
                  <a:srgbClr val="FF0000"/>
                </a:solidFill>
              </a:rPr>
              <a:t>штетног утицаја </a:t>
            </a:r>
            <a:r>
              <a:rPr lang="ru-RU" sz="1800" b="1" dirty="0" smtClean="0">
                <a:solidFill>
                  <a:srgbClr val="FF0000"/>
                </a:solidFill>
              </a:rPr>
              <a:t>делатности</a:t>
            </a:r>
          </a:p>
          <a:p>
            <a:endParaRPr lang="ru-RU" sz="1800" b="1" dirty="0" smtClean="0">
              <a:solidFill>
                <a:srgbClr val="FF0000"/>
              </a:solidFill>
            </a:endParaRPr>
          </a:p>
          <a:p>
            <a:r>
              <a:rPr lang="ru-RU" sz="1800" b="1" dirty="0" smtClean="0">
                <a:solidFill>
                  <a:srgbClr val="FF0000"/>
                </a:solidFill>
              </a:rPr>
              <a:t>ЗАШТИТА ПОЈЕДИНИХ ПРИРОДНИХ ВРЕДНОСТИ </a:t>
            </a:r>
            <a:r>
              <a:rPr lang="ru-RU" sz="1800" b="1" dirty="0" smtClean="0">
                <a:solidFill>
                  <a:srgbClr val="000000"/>
                </a:solidFill>
              </a:rPr>
              <a:t>односи </a:t>
            </a:r>
            <a:r>
              <a:rPr lang="ru-RU" sz="1800" b="1" dirty="0">
                <a:solidFill>
                  <a:srgbClr val="000000"/>
                </a:solidFill>
              </a:rPr>
              <a:t>се на питање заштите тла и земљишта</a:t>
            </a:r>
            <a:r>
              <a:rPr lang="ru-RU" sz="1800" b="1" dirty="0" smtClean="0">
                <a:solidFill>
                  <a:srgbClr val="000000"/>
                </a:solidFill>
              </a:rPr>
              <a:t>, заштите </a:t>
            </a:r>
            <a:r>
              <a:rPr lang="ru-RU" sz="1800" b="1" dirty="0">
                <a:solidFill>
                  <a:srgbClr val="000000"/>
                </a:solidFill>
              </a:rPr>
              <a:t>вода, заштите ваздуха, заштите и очувања шума, очување биосфере </a:t>
            </a:r>
            <a:r>
              <a:rPr lang="ru-RU" sz="1800" b="1" dirty="0" smtClean="0">
                <a:solidFill>
                  <a:srgbClr val="000000"/>
                </a:solidFill>
              </a:rPr>
              <a:t>и заштиту </a:t>
            </a:r>
            <a:r>
              <a:rPr lang="ru-RU" sz="1800" b="1" dirty="0">
                <a:solidFill>
                  <a:srgbClr val="000000"/>
                </a:solidFill>
              </a:rPr>
              <a:t>биодиверзитета, као и заштиту и коришћење флоре и </a:t>
            </a:r>
            <a:r>
              <a:rPr lang="ru-RU" sz="1800" b="1" dirty="0" smtClean="0">
                <a:solidFill>
                  <a:srgbClr val="000000"/>
                </a:solidFill>
              </a:rPr>
              <a:t>фауне</a:t>
            </a:r>
          </a:p>
          <a:p>
            <a:endParaRPr lang="ru-RU" sz="1800" b="1" dirty="0" smtClean="0">
              <a:solidFill>
                <a:srgbClr val="FF0000"/>
              </a:solidFill>
            </a:endParaRPr>
          </a:p>
          <a:p>
            <a:r>
              <a:rPr lang="ru-RU" sz="1800" b="1" dirty="0" smtClean="0">
                <a:solidFill>
                  <a:srgbClr val="FF0000"/>
                </a:solidFill>
              </a:rPr>
              <a:t>ЗАШТИТА ОД ШТЕТНИХ УТИЦАЈА ДЕЛАТНОСТИ </a:t>
            </a:r>
            <a:r>
              <a:rPr lang="ru-RU" sz="1800" b="1" dirty="0" smtClean="0">
                <a:solidFill>
                  <a:srgbClr val="000000"/>
                </a:solidFill>
              </a:rPr>
              <a:t>има </a:t>
            </a:r>
            <a:r>
              <a:rPr lang="ru-RU" sz="1800" b="1" dirty="0">
                <a:solidFill>
                  <a:srgbClr val="000000"/>
                </a:solidFill>
              </a:rPr>
              <a:t>за предмет заштиту од опасне </a:t>
            </a:r>
            <a:r>
              <a:rPr lang="ru-RU" sz="1800" b="1" dirty="0" smtClean="0">
                <a:solidFill>
                  <a:srgbClr val="000000"/>
                </a:solidFill>
              </a:rPr>
              <a:t>материје, управљање </a:t>
            </a:r>
            <a:r>
              <a:rPr lang="ru-RU" sz="1800" b="1" dirty="0">
                <a:solidFill>
                  <a:srgbClr val="000000"/>
                </a:solidFill>
              </a:rPr>
              <a:t>отпадом, заштиту од буке и вибрација, као и заштиту од </a:t>
            </a:r>
            <a:r>
              <a:rPr lang="ru-RU" sz="1800" b="1" dirty="0" smtClean="0">
                <a:solidFill>
                  <a:srgbClr val="000000"/>
                </a:solidFill>
              </a:rPr>
              <a:t>зрачења</a:t>
            </a:r>
            <a:endParaRPr lang="sr-Cyrl-C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68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26743"/>
            <a:ext cx="7704856" cy="568863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МЕРЕ И УСЛОВИ ЗАШТИТЕ ЖИВОТНЕ СРЕДИНЕ</a:t>
            </a:r>
          </a:p>
          <a:p>
            <a:pPr marL="0" indent="0" algn="ctr">
              <a:buNone/>
            </a:pPr>
            <a:endParaRPr lang="ru-RU" sz="1900" b="1" dirty="0">
              <a:solidFill>
                <a:srgbClr val="FF0000"/>
              </a:solidFill>
            </a:endParaRPr>
          </a:p>
          <a:p>
            <a:r>
              <a:rPr lang="en-US" sz="1800" b="1" dirty="0" smtClean="0">
                <a:solidFill>
                  <a:srgbClr val="000000"/>
                </a:solidFill>
              </a:rPr>
              <a:t>O</a:t>
            </a:r>
            <a:r>
              <a:rPr lang="ru-RU" sz="1800" b="1" dirty="0" smtClean="0">
                <a:solidFill>
                  <a:srgbClr val="000000"/>
                </a:solidFill>
              </a:rPr>
              <a:t>бухватају</a:t>
            </a:r>
            <a:r>
              <a:rPr lang="ru-RU" sz="1800" b="1" dirty="0">
                <a:solidFill>
                  <a:srgbClr val="000000"/>
                </a:solidFill>
              </a:rPr>
              <a:t>: </a:t>
            </a:r>
            <a:endParaRPr lang="ru-RU" sz="1800" b="1" dirty="0" smtClean="0">
              <a:solidFill>
                <a:srgbClr val="000000"/>
              </a:solidFill>
            </a:endParaRPr>
          </a:p>
          <a:p>
            <a:pPr>
              <a:buAutoNum type="arabicParenR"/>
            </a:pPr>
            <a:r>
              <a:rPr lang="ru-RU" sz="1800" b="1" dirty="0" smtClean="0">
                <a:solidFill>
                  <a:srgbClr val="000000"/>
                </a:solidFill>
              </a:rPr>
              <a:t>превентивне мере</a:t>
            </a:r>
          </a:p>
          <a:p>
            <a:pPr>
              <a:buAutoNum type="arabicParenR"/>
            </a:pPr>
            <a:r>
              <a:rPr lang="ru-RU" sz="1800" b="1" dirty="0" smtClean="0">
                <a:solidFill>
                  <a:srgbClr val="000000"/>
                </a:solidFill>
              </a:rPr>
              <a:t>услове </a:t>
            </a:r>
            <a:r>
              <a:rPr lang="ru-RU" sz="1800" b="1" dirty="0">
                <a:solidFill>
                  <a:srgbClr val="000000"/>
                </a:solidFill>
              </a:rPr>
              <a:t>заштите животне </a:t>
            </a:r>
            <a:r>
              <a:rPr lang="ru-RU" sz="1800" b="1" dirty="0" smtClean="0">
                <a:solidFill>
                  <a:srgbClr val="000000"/>
                </a:solidFill>
              </a:rPr>
              <a:t>средине</a:t>
            </a:r>
          </a:p>
          <a:p>
            <a:pPr>
              <a:buAutoNum type="arabicParenR"/>
            </a:pPr>
            <a:r>
              <a:rPr lang="ru-RU" sz="1800" b="1" dirty="0" smtClean="0">
                <a:solidFill>
                  <a:srgbClr val="000000"/>
                </a:solidFill>
              </a:rPr>
              <a:t>мере </a:t>
            </a:r>
            <a:r>
              <a:rPr lang="ru-RU" sz="1800" b="1" dirty="0">
                <a:solidFill>
                  <a:srgbClr val="000000"/>
                </a:solidFill>
              </a:rPr>
              <a:t>заштите од опасних </a:t>
            </a:r>
            <a:r>
              <a:rPr lang="ru-RU" sz="1800" b="1" dirty="0" smtClean="0">
                <a:solidFill>
                  <a:srgbClr val="000000"/>
                </a:solidFill>
              </a:rPr>
              <a:t>материја</a:t>
            </a:r>
          </a:p>
          <a:p>
            <a:pPr>
              <a:buAutoNum type="arabicParenR"/>
            </a:pPr>
            <a:r>
              <a:rPr lang="ru-RU" sz="1800" b="1" dirty="0" smtClean="0">
                <a:solidFill>
                  <a:srgbClr val="000000"/>
                </a:solidFill>
              </a:rPr>
              <a:t>програме и планове</a:t>
            </a:r>
            <a:endParaRPr lang="ru-RU" sz="1800" b="1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sr-Cyrl-CS" sz="1300" b="1" dirty="0" smtClean="0">
              <a:solidFill>
                <a:srgbClr val="000000"/>
              </a:solidFill>
            </a:endParaRPr>
          </a:p>
          <a:p>
            <a:r>
              <a:rPr lang="ru-RU" sz="1800" b="1" dirty="0">
                <a:solidFill>
                  <a:srgbClr val="FF0000"/>
                </a:solidFill>
              </a:rPr>
              <a:t>Превентивне мере </a:t>
            </a:r>
            <a:r>
              <a:rPr lang="ru-RU" sz="1800" b="1" dirty="0">
                <a:solidFill>
                  <a:srgbClr val="000000"/>
                </a:solidFill>
              </a:rPr>
              <a:t>обухватају: планирање и изградњу, просторно и </a:t>
            </a:r>
            <a:r>
              <a:rPr lang="ru-RU" sz="1800" b="1" dirty="0" smtClean="0">
                <a:solidFill>
                  <a:srgbClr val="000000"/>
                </a:solidFill>
              </a:rPr>
              <a:t>урбанистичко планирање</a:t>
            </a:r>
            <a:r>
              <a:rPr lang="ru-RU" sz="1800" b="1" dirty="0">
                <a:solidFill>
                  <a:srgbClr val="000000"/>
                </a:solidFill>
              </a:rPr>
              <a:t>, стратешку процену утицаја на животну средину, процену утицаја </a:t>
            </a:r>
            <a:r>
              <a:rPr lang="ru-RU" sz="1800" b="1" dirty="0" smtClean="0">
                <a:solidFill>
                  <a:srgbClr val="000000"/>
                </a:solidFill>
              </a:rPr>
              <a:t>пројеката на </a:t>
            </a:r>
            <a:r>
              <a:rPr lang="ru-RU" sz="1800" b="1" dirty="0">
                <a:solidFill>
                  <a:srgbClr val="000000"/>
                </a:solidFill>
              </a:rPr>
              <a:t>животну средину, интегрисано спречавање и контролу загађивања, </a:t>
            </a:r>
            <a:r>
              <a:rPr lang="ru-RU" sz="1800" b="1" dirty="0" smtClean="0">
                <a:solidFill>
                  <a:srgbClr val="000000"/>
                </a:solidFill>
              </a:rPr>
              <a:t>процену опасности </a:t>
            </a:r>
            <a:r>
              <a:rPr lang="ru-RU" sz="1800" b="1" dirty="0">
                <a:solidFill>
                  <a:srgbClr val="000000"/>
                </a:solidFill>
              </a:rPr>
              <a:t>од </a:t>
            </a:r>
            <a:r>
              <a:rPr lang="ru-RU" sz="1800" b="1" dirty="0" smtClean="0">
                <a:solidFill>
                  <a:srgbClr val="000000"/>
                </a:solidFill>
              </a:rPr>
              <a:t>удеса</a:t>
            </a:r>
          </a:p>
          <a:p>
            <a:r>
              <a:rPr lang="ru-RU" sz="1800" b="1" dirty="0">
                <a:solidFill>
                  <a:srgbClr val="FF0000"/>
                </a:solidFill>
              </a:rPr>
              <a:t>Услови заштите животне средине </a:t>
            </a:r>
            <a:r>
              <a:rPr lang="ru-RU" sz="1800" b="1" dirty="0">
                <a:solidFill>
                  <a:srgbClr val="000000"/>
                </a:solidFill>
              </a:rPr>
              <a:t>обухватају стандарде квалитета животне </a:t>
            </a:r>
            <a:r>
              <a:rPr lang="ru-RU" sz="1800" b="1" dirty="0" smtClean="0">
                <a:solidFill>
                  <a:srgbClr val="000000"/>
                </a:solidFill>
              </a:rPr>
              <a:t>средине и </a:t>
            </a:r>
            <a:r>
              <a:rPr lang="ru-RU" sz="1800" b="1" dirty="0">
                <a:solidFill>
                  <a:srgbClr val="000000"/>
                </a:solidFill>
              </a:rPr>
              <a:t>стандарде емисије, систем управљања заштитом животне средине и контроле </a:t>
            </a:r>
            <a:r>
              <a:rPr lang="ru-RU" sz="1800" b="1" dirty="0" smtClean="0">
                <a:solidFill>
                  <a:srgbClr val="000000"/>
                </a:solidFill>
              </a:rPr>
              <a:t>заштите животне </a:t>
            </a:r>
            <a:r>
              <a:rPr lang="ru-RU" sz="1800" b="1" dirty="0">
                <a:solidFill>
                  <a:srgbClr val="000000"/>
                </a:solidFill>
              </a:rPr>
              <a:t>средине, као и стандарде производа процеса и </a:t>
            </a:r>
            <a:r>
              <a:rPr lang="ru-RU" sz="1800" b="1" dirty="0" smtClean="0">
                <a:solidFill>
                  <a:srgbClr val="000000"/>
                </a:solidFill>
              </a:rPr>
              <a:t>услуга</a:t>
            </a:r>
          </a:p>
          <a:p>
            <a:r>
              <a:rPr lang="ru-RU" sz="1800" b="1" dirty="0">
                <a:solidFill>
                  <a:srgbClr val="FF0000"/>
                </a:solidFill>
              </a:rPr>
              <a:t>Мере заштите од опасних материја </a:t>
            </a:r>
            <a:r>
              <a:rPr lang="ru-RU" sz="1800" b="1" dirty="0" smtClean="0">
                <a:solidFill>
                  <a:srgbClr val="000000"/>
                </a:solidFill>
              </a:rPr>
              <a:t>се </a:t>
            </a:r>
            <a:r>
              <a:rPr lang="ru-RU" sz="1800" b="1" dirty="0">
                <a:solidFill>
                  <a:srgbClr val="000000"/>
                </a:solidFill>
              </a:rPr>
              <a:t>односе на: </a:t>
            </a:r>
            <a:r>
              <a:rPr lang="ru-RU" sz="1800" b="1" dirty="0" smtClean="0">
                <a:solidFill>
                  <a:srgbClr val="000000"/>
                </a:solidFill>
              </a:rPr>
              <a:t>производњу </a:t>
            </a:r>
            <a:r>
              <a:rPr lang="ru-RU" sz="1800" b="1" dirty="0">
                <a:solidFill>
                  <a:srgbClr val="000000"/>
                </a:solidFill>
              </a:rPr>
              <a:t>и промет; </a:t>
            </a:r>
            <a:r>
              <a:rPr lang="ru-RU" sz="1800" b="1" dirty="0" smtClean="0">
                <a:solidFill>
                  <a:srgbClr val="000000"/>
                </a:solidFill>
              </a:rPr>
              <a:t>поступање </a:t>
            </a:r>
            <a:r>
              <a:rPr lang="ru-RU" sz="1800" b="1" dirty="0">
                <a:solidFill>
                  <a:srgbClr val="000000"/>
                </a:solidFill>
              </a:rPr>
              <a:t>са опасним материјама; </a:t>
            </a:r>
            <a:r>
              <a:rPr lang="ru-RU" sz="1800" b="1" dirty="0" smtClean="0">
                <a:solidFill>
                  <a:srgbClr val="000000"/>
                </a:solidFill>
              </a:rPr>
              <a:t>удес </a:t>
            </a:r>
            <a:r>
              <a:rPr lang="ru-RU" sz="1800" b="1" dirty="0">
                <a:solidFill>
                  <a:srgbClr val="000000"/>
                </a:solidFill>
              </a:rPr>
              <a:t>и </a:t>
            </a:r>
            <a:r>
              <a:rPr lang="ru-RU" sz="1800" b="1" dirty="0" smtClean="0">
                <a:solidFill>
                  <a:srgbClr val="000000"/>
                </a:solidFill>
              </a:rPr>
              <a:t>поступање у </a:t>
            </a:r>
            <a:r>
              <a:rPr lang="ru-RU" sz="1800" b="1" dirty="0">
                <a:solidFill>
                  <a:srgbClr val="000000"/>
                </a:solidFill>
              </a:rPr>
              <a:t>случају наступања удеса </a:t>
            </a:r>
            <a:r>
              <a:rPr lang="ru-RU" sz="1800" b="1" dirty="0" smtClean="0">
                <a:solidFill>
                  <a:srgbClr val="000000"/>
                </a:solidFill>
              </a:rPr>
              <a:t>и </a:t>
            </a:r>
            <a:r>
              <a:rPr lang="ru-RU" sz="1800" b="1" dirty="0">
                <a:solidFill>
                  <a:srgbClr val="000000"/>
                </a:solidFill>
              </a:rPr>
              <a:t>израду планова и </a:t>
            </a:r>
            <a:r>
              <a:rPr lang="ru-RU" sz="1800" b="1" dirty="0" smtClean="0">
                <a:solidFill>
                  <a:srgbClr val="000000"/>
                </a:solidFill>
              </a:rPr>
              <a:t>програма</a:t>
            </a:r>
          </a:p>
          <a:p>
            <a:r>
              <a:rPr lang="ru-RU" sz="1800" b="1" dirty="0">
                <a:solidFill>
                  <a:srgbClr val="FF0000"/>
                </a:solidFill>
              </a:rPr>
              <a:t>Програми и планови </a:t>
            </a:r>
            <a:r>
              <a:rPr lang="ru-RU" sz="1800" b="1" dirty="0">
                <a:solidFill>
                  <a:srgbClr val="000000"/>
                </a:solidFill>
              </a:rPr>
              <a:t>- </a:t>
            </a:r>
            <a:r>
              <a:rPr lang="ru-RU" sz="1800" b="1" dirty="0" smtClean="0">
                <a:solidFill>
                  <a:srgbClr val="000000"/>
                </a:solidFill>
              </a:rPr>
              <a:t>планирање </a:t>
            </a:r>
            <a:r>
              <a:rPr lang="ru-RU" sz="1800" b="1" dirty="0">
                <a:solidFill>
                  <a:srgbClr val="000000"/>
                </a:solidFill>
              </a:rPr>
              <a:t>и управљање заштитом животне средине обезбеђују се и </a:t>
            </a:r>
            <a:r>
              <a:rPr lang="ru-RU" sz="1800" b="1" dirty="0" smtClean="0">
                <a:solidFill>
                  <a:srgbClr val="000000"/>
                </a:solidFill>
              </a:rPr>
              <a:t>остварују спровођењем </a:t>
            </a:r>
            <a:r>
              <a:rPr lang="ru-RU" sz="1800" b="1" dirty="0">
                <a:solidFill>
                  <a:srgbClr val="000000"/>
                </a:solidFill>
              </a:rPr>
              <a:t>Националног програма заштите животне средине који доноси </a:t>
            </a:r>
            <a:r>
              <a:rPr lang="ru-RU" sz="1800" b="1" dirty="0" smtClean="0">
                <a:solidFill>
                  <a:srgbClr val="000000"/>
                </a:solidFill>
              </a:rPr>
              <a:t>Народна скупштина </a:t>
            </a:r>
            <a:r>
              <a:rPr lang="ru-RU" sz="1800" b="1" dirty="0">
                <a:solidFill>
                  <a:srgbClr val="000000"/>
                </a:solidFill>
              </a:rPr>
              <a:t>за период од најмање </a:t>
            </a:r>
            <a:r>
              <a:rPr lang="ru-RU" sz="1800" b="1" dirty="0" smtClean="0">
                <a:solidFill>
                  <a:srgbClr val="000000"/>
                </a:solidFill>
              </a:rPr>
              <a:t>10 </a:t>
            </a:r>
            <a:r>
              <a:rPr lang="ru-RU" sz="1800" b="1" dirty="0">
                <a:solidFill>
                  <a:srgbClr val="000000"/>
                </a:solidFill>
              </a:rPr>
              <a:t>година</a:t>
            </a:r>
          </a:p>
          <a:p>
            <a:endParaRPr lang="ru-RU" sz="1800" b="1" dirty="0" smtClean="0">
              <a:solidFill>
                <a:srgbClr val="000000"/>
              </a:solidFill>
            </a:endParaRPr>
          </a:p>
          <a:p>
            <a:endParaRPr lang="ru-RU" sz="1800" b="1" dirty="0">
              <a:solidFill>
                <a:srgbClr val="000000"/>
              </a:solidFill>
            </a:endParaRPr>
          </a:p>
          <a:p>
            <a:endParaRPr lang="ru-RU" sz="1800" b="1" dirty="0">
              <a:solidFill>
                <a:srgbClr val="000000"/>
              </a:solidFill>
            </a:endParaRPr>
          </a:p>
          <a:p>
            <a:endParaRPr lang="ru-RU" sz="1800" b="1" dirty="0">
              <a:solidFill>
                <a:srgbClr val="000000"/>
              </a:solidFill>
            </a:endParaRPr>
          </a:p>
          <a:p>
            <a:endParaRPr lang="sr-Cyrl-C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54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CCFF99"/>
          </a:solidFill>
          <a:scene3d>
            <a:camera prst="obliqueBottomLeft"/>
            <a:lightRig rig="threePt" dir="t"/>
          </a:scene3d>
        </p:spPr>
        <p:txBody>
          <a:bodyPr>
            <a:normAutofit/>
          </a:bodyPr>
          <a:lstStyle/>
          <a:p>
            <a:r>
              <a:rPr lang="sr-Cyrl-CS" sz="2400" b="1" dirty="0" smtClean="0">
                <a:cs typeface="Times New Roman" pitchFamily="18" charset="0"/>
              </a:rPr>
              <a:t>ЗАКОН </a:t>
            </a:r>
            <a:r>
              <a:rPr lang="sr-Cyrl-CS" sz="2400" b="1" dirty="0">
                <a:cs typeface="Times New Roman" pitchFamily="18" charset="0"/>
              </a:rPr>
              <a:t>О ЗАШТИТИ ЖИВОТНЕ </a:t>
            </a:r>
            <a:r>
              <a:rPr lang="sr-Cyrl-CS" sz="2400" b="1" dirty="0" smtClean="0">
                <a:cs typeface="Times New Roman" pitchFamily="18" charset="0"/>
              </a:rPr>
              <a:t>СРЕДИНЕ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9368"/>
            <a:ext cx="8229600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ПРАЋЕЊЕ СТАЊА ЖИВОТНЕ СРЕДИНЕ</a:t>
            </a:r>
          </a:p>
          <a:p>
            <a:pPr marL="0" indent="0" algn="ctr">
              <a:buNone/>
            </a:pPr>
            <a:endParaRPr lang="ru-RU" sz="8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</a:pPr>
            <a:r>
              <a:rPr lang="ru-RU" sz="1600" b="1" dirty="0" smtClean="0">
                <a:solidFill>
                  <a:srgbClr val="000000"/>
                </a:solidFill>
              </a:rPr>
              <a:t>Обезбеђује се:</a:t>
            </a:r>
          </a:p>
          <a:p>
            <a:pPr>
              <a:spcBef>
                <a:spcPts val="0"/>
              </a:spcBef>
              <a:buFont typeface="+mj-lt"/>
              <a:buAutoNum type="arabicParenR"/>
            </a:pPr>
            <a:r>
              <a:rPr lang="ru-RU" sz="1600" b="1" dirty="0" smtClean="0">
                <a:solidFill>
                  <a:srgbClr val="000000"/>
                </a:solidFill>
              </a:rPr>
              <a:t>мониторингом</a:t>
            </a:r>
          </a:p>
          <a:p>
            <a:pPr>
              <a:spcBef>
                <a:spcPts val="0"/>
              </a:spcBef>
              <a:buFont typeface="+mj-lt"/>
              <a:buAutoNum type="arabicParenR"/>
            </a:pPr>
            <a:r>
              <a:rPr lang="ru-RU" sz="1600" b="1" dirty="0" smtClean="0">
                <a:solidFill>
                  <a:srgbClr val="000000"/>
                </a:solidFill>
              </a:rPr>
              <a:t>успостављањем информационог </a:t>
            </a:r>
            <a:r>
              <a:rPr lang="ru-RU" sz="1600" b="1" dirty="0">
                <a:solidFill>
                  <a:srgbClr val="000000"/>
                </a:solidFill>
              </a:rPr>
              <a:t>система заштите животне </a:t>
            </a:r>
            <a:r>
              <a:rPr lang="ru-RU" sz="1600" b="1" dirty="0" smtClean="0">
                <a:solidFill>
                  <a:srgbClr val="000000"/>
                </a:solidFill>
              </a:rPr>
              <a:t>средине</a:t>
            </a:r>
          </a:p>
          <a:p>
            <a:pPr>
              <a:spcBef>
                <a:spcPts val="0"/>
              </a:spcBef>
              <a:buFont typeface="+mj-lt"/>
              <a:buAutoNum type="arabicParenR"/>
            </a:pPr>
            <a:r>
              <a:rPr lang="ru-RU" sz="1600" b="1" dirty="0" smtClean="0">
                <a:solidFill>
                  <a:srgbClr val="000000"/>
                </a:solidFill>
              </a:rPr>
              <a:t>извештавањем</a:t>
            </a:r>
          </a:p>
          <a:p>
            <a:pPr>
              <a:buFont typeface="+mj-lt"/>
              <a:buAutoNum type="arabicParenR"/>
            </a:pPr>
            <a:endParaRPr lang="ru-RU" sz="800" b="1" dirty="0">
              <a:solidFill>
                <a:srgbClr val="000000"/>
              </a:solidFill>
            </a:endParaRPr>
          </a:p>
          <a:p>
            <a:r>
              <a:rPr lang="ru-RU" sz="1600" b="1" dirty="0" smtClean="0">
                <a:solidFill>
                  <a:srgbClr val="FF0000"/>
                </a:solidFill>
              </a:rPr>
              <a:t>Мониторинг</a:t>
            </a:r>
            <a:r>
              <a:rPr lang="ru-RU" sz="1600" b="1" dirty="0" smtClean="0">
                <a:solidFill>
                  <a:srgbClr val="000000"/>
                </a:solidFill>
              </a:rPr>
              <a:t> - РС, </a:t>
            </a:r>
            <a:r>
              <a:rPr lang="ru-RU" sz="1600" b="1" dirty="0">
                <a:solidFill>
                  <a:srgbClr val="000000"/>
                </a:solidFill>
              </a:rPr>
              <a:t>аутономна покрајина и јединица локалне </a:t>
            </a:r>
            <a:r>
              <a:rPr lang="ru-RU" sz="1600" b="1" dirty="0" smtClean="0">
                <a:solidFill>
                  <a:srgbClr val="000000"/>
                </a:solidFill>
              </a:rPr>
              <a:t>самоуправе обезбеђују </a:t>
            </a:r>
            <a:r>
              <a:rPr lang="ru-RU" sz="1600" b="1" dirty="0">
                <a:solidFill>
                  <a:srgbClr val="000000"/>
                </a:solidFill>
              </a:rPr>
              <a:t>континуирану </a:t>
            </a:r>
            <a:r>
              <a:rPr lang="ru-RU" sz="1600" b="1" dirty="0" smtClean="0">
                <a:solidFill>
                  <a:srgbClr val="000000"/>
                </a:solidFill>
              </a:rPr>
              <a:t>контролу и </a:t>
            </a:r>
            <a:r>
              <a:rPr lang="ru-RU" sz="1600" b="1" dirty="0">
                <a:solidFill>
                  <a:srgbClr val="000000"/>
                </a:solidFill>
              </a:rPr>
              <a:t>праћење стања животне средине </a:t>
            </a:r>
            <a:r>
              <a:rPr lang="ru-RU" sz="1600" b="1" dirty="0" smtClean="0">
                <a:solidFill>
                  <a:srgbClr val="000000"/>
                </a:solidFill>
              </a:rPr>
              <a:t>у оквиру својих надлежности</a:t>
            </a:r>
          </a:p>
          <a:p>
            <a:r>
              <a:rPr lang="ru-RU" sz="1600" b="1" dirty="0" smtClean="0">
                <a:solidFill>
                  <a:srgbClr val="000000"/>
                </a:solidFill>
              </a:rPr>
              <a:t>Ради </a:t>
            </a:r>
            <a:r>
              <a:rPr lang="ru-RU" sz="1600" b="1" dirty="0">
                <a:solidFill>
                  <a:srgbClr val="000000"/>
                </a:solidFill>
              </a:rPr>
              <a:t>ефикасног идентификовања, класификовања, обраде, праћења и </a:t>
            </a:r>
            <a:r>
              <a:rPr lang="ru-RU" sz="1600" b="1" dirty="0" smtClean="0">
                <a:solidFill>
                  <a:srgbClr val="000000"/>
                </a:solidFill>
              </a:rPr>
              <a:t>евиденције природних </a:t>
            </a:r>
            <a:r>
              <a:rPr lang="ru-RU" sz="1600" b="1" dirty="0">
                <a:solidFill>
                  <a:srgbClr val="000000"/>
                </a:solidFill>
              </a:rPr>
              <a:t>вредности и управљања животном </a:t>
            </a:r>
            <a:r>
              <a:rPr lang="ru-RU" sz="1600" b="1" dirty="0" smtClean="0">
                <a:solidFill>
                  <a:srgbClr val="000000"/>
                </a:solidFill>
              </a:rPr>
              <a:t>средином, води се </a:t>
            </a:r>
            <a:r>
              <a:rPr lang="ru-RU" sz="1600" b="1" dirty="0" smtClean="0">
                <a:solidFill>
                  <a:srgbClr val="FF0000"/>
                </a:solidFill>
              </a:rPr>
              <a:t>информациони </a:t>
            </a:r>
            <a:r>
              <a:rPr lang="ru-RU" sz="1600" b="1" dirty="0">
                <a:solidFill>
                  <a:srgbClr val="FF0000"/>
                </a:solidFill>
              </a:rPr>
              <a:t>систем заштите животне </a:t>
            </a:r>
            <a:r>
              <a:rPr lang="ru-RU" sz="1600" b="1" dirty="0" smtClean="0">
                <a:solidFill>
                  <a:srgbClr val="FF0000"/>
                </a:solidFill>
              </a:rPr>
              <a:t>средине </a:t>
            </a:r>
            <a:r>
              <a:rPr lang="ru-RU" sz="1600" b="1" dirty="0" smtClean="0"/>
              <a:t>-</a:t>
            </a:r>
            <a:r>
              <a:rPr lang="ru-RU" sz="1600" b="1" dirty="0" smtClean="0">
                <a:solidFill>
                  <a:srgbClr val="FF0000"/>
                </a:solidFill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</a:rPr>
              <a:t>обезбеђује формирање</a:t>
            </a:r>
            <a:r>
              <a:rPr lang="ru-RU" sz="1600" b="1" dirty="0">
                <a:solidFill>
                  <a:srgbClr val="000000"/>
                </a:solidFill>
              </a:rPr>
              <a:t>, класификовање, одржавање, презентацију и дистрибуцију </a:t>
            </a:r>
            <a:r>
              <a:rPr lang="ru-RU" sz="1600" b="1" dirty="0" smtClean="0">
                <a:solidFill>
                  <a:srgbClr val="000000"/>
                </a:solidFill>
              </a:rPr>
              <a:t>база </a:t>
            </a:r>
            <a:r>
              <a:rPr lang="ru-RU" sz="1600" b="1" dirty="0">
                <a:solidFill>
                  <a:srgbClr val="000000"/>
                </a:solidFill>
              </a:rPr>
              <a:t>података </a:t>
            </a:r>
            <a:r>
              <a:rPr lang="ru-RU" sz="1600" b="1" dirty="0" smtClean="0">
                <a:solidFill>
                  <a:srgbClr val="000000"/>
                </a:solidFill>
              </a:rPr>
              <a:t>о </a:t>
            </a:r>
            <a:r>
              <a:rPr lang="ru-RU" sz="1600" b="1" dirty="0">
                <a:solidFill>
                  <a:srgbClr val="000000"/>
                </a:solidFill>
              </a:rPr>
              <a:t>квалитету медијума животне средине</a:t>
            </a:r>
            <a:r>
              <a:rPr lang="ru-RU" sz="1600" b="1" dirty="0" smtClean="0">
                <a:solidFill>
                  <a:srgbClr val="000000"/>
                </a:solidFill>
              </a:rPr>
              <a:t>, праћењу </a:t>
            </a:r>
            <a:r>
              <a:rPr lang="ru-RU" sz="1600" b="1" dirty="0">
                <a:solidFill>
                  <a:srgbClr val="000000"/>
                </a:solidFill>
              </a:rPr>
              <a:t>стања и заштити животне средине, </a:t>
            </a:r>
            <a:r>
              <a:rPr lang="ru-RU" sz="1600" b="1" dirty="0" smtClean="0">
                <a:solidFill>
                  <a:srgbClr val="000000"/>
                </a:solidFill>
              </a:rPr>
              <a:t>законодавним, дминистративним </a:t>
            </a:r>
            <a:r>
              <a:rPr lang="ru-RU" sz="1600" b="1" dirty="0">
                <a:solidFill>
                  <a:srgbClr val="000000"/>
                </a:solidFill>
              </a:rPr>
              <a:t>и </a:t>
            </a:r>
            <a:r>
              <a:rPr lang="ru-RU" sz="1600" b="1" dirty="0" smtClean="0">
                <a:solidFill>
                  <a:srgbClr val="000000"/>
                </a:solidFill>
              </a:rPr>
              <a:t>организационим и </a:t>
            </a:r>
            <a:r>
              <a:rPr lang="ru-RU" sz="1600" b="1" dirty="0">
                <a:solidFill>
                  <a:srgbClr val="000000"/>
                </a:solidFill>
              </a:rPr>
              <a:t>стратешким мерама, научно-техничким информацијама о </a:t>
            </a:r>
            <a:r>
              <a:rPr lang="ru-RU" sz="1600" b="1" dirty="0" smtClean="0">
                <a:solidFill>
                  <a:srgbClr val="000000"/>
                </a:solidFill>
              </a:rPr>
              <a:t>планским мерама превенције...- води Агенција </a:t>
            </a:r>
            <a:r>
              <a:rPr lang="ru-RU" sz="1600" b="1" dirty="0">
                <a:solidFill>
                  <a:srgbClr val="000000"/>
                </a:solidFill>
              </a:rPr>
              <a:t>за заштиту животне </a:t>
            </a:r>
            <a:r>
              <a:rPr lang="ru-RU" sz="1600" b="1" dirty="0" smtClean="0">
                <a:solidFill>
                  <a:srgbClr val="000000"/>
                </a:solidFill>
              </a:rPr>
              <a:t>средине </a:t>
            </a:r>
          </a:p>
          <a:p>
            <a:r>
              <a:rPr lang="ru-RU" sz="1600" b="1" dirty="0" smtClean="0">
                <a:solidFill>
                  <a:srgbClr val="000000"/>
                </a:solidFill>
              </a:rPr>
              <a:t>Влада </a:t>
            </a:r>
            <a:r>
              <a:rPr lang="ru-RU" sz="1600" b="1" dirty="0">
                <a:solidFill>
                  <a:srgbClr val="000000"/>
                </a:solidFill>
              </a:rPr>
              <a:t>једанпут годишње подноси Народној скупштини </a:t>
            </a:r>
            <a:r>
              <a:rPr lang="ru-RU" sz="1600" b="1" dirty="0">
                <a:solidFill>
                  <a:srgbClr val="FF0000"/>
                </a:solidFill>
              </a:rPr>
              <a:t>извештај о стању </a:t>
            </a:r>
            <a:r>
              <a:rPr lang="ru-RU" sz="1600" b="1" dirty="0" smtClean="0">
                <a:solidFill>
                  <a:srgbClr val="FF0000"/>
                </a:solidFill>
              </a:rPr>
              <a:t>животне средине</a:t>
            </a:r>
            <a:r>
              <a:rPr lang="ru-RU" sz="1600" b="1" dirty="0" smtClean="0">
                <a:solidFill>
                  <a:srgbClr val="000000"/>
                </a:solidFill>
              </a:rPr>
              <a:t> </a:t>
            </a:r>
            <a:r>
              <a:rPr lang="ru-RU" sz="1600" b="1" dirty="0">
                <a:solidFill>
                  <a:srgbClr val="000000"/>
                </a:solidFill>
              </a:rPr>
              <a:t>у </a:t>
            </a:r>
            <a:r>
              <a:rPr lang="ru-RU" sz="1600" b="1" dirty="0" smtClean="0">
                <a:solidFill>
                  <a:srgbClr val="000000"/>
                </a:solidFill>
              </a:rPr>
              <a:t>РС - извештај </a:t>
            </a:r>
            <a:r>
              <a:rPr lang="ru-RU" sz="1600" b="1" dirty="0">
                <a:solidFill>
                  <a:srgbClr val="000000"/>
                </a:solidFill>
              </a:rPr>
              <a:t>садржи </a:t>
            </a:r>
            <a:r>
              <a:rPr lang="ru-RU" sz="1600" b="1" dirty="0" smtClean="0">
                <a:solidFill>
                  <a:srgbClr val="000000"/>
                </a:solidFill>
              </a:rPr>
              <a:t>податке </a:t>
            </a:r>
            <a:r>
              <a:rPr lang="ru-RU" sz="1600" b="1" dirty="0">
                <a:solidFill>
                  <a:srgbClr val="000000"/>
                </a:solidFill>
              </a:rPr>
              <a:t>о</a:t>
            </a:r>
            <a:r>
              <a:rPr lang="ru-RU" sz="1600" b="1" dirty="0" smtClean="0">
                <a:solidFill>
                  <a:srgbClr val="000000"/>
                </a:solidFill>
              </a:rPr>
              <a:t>: </a:t>
            </a:r>
            <a:r>
              <a:rPr lang="ru-RU" sz="1600" b="1" dirty="0">
                <a:solidFill>
                  <a:srgbClr val="000000"/>
                </a:solidFill>
              </a:rPr>
              <a:t>стању и променама у животној средини</a:t>
            </a:r>
            <a:r>
              <a:rPr lang="ru-RU" sz="1600" b="1" dirty="0" smtClean="0">
                <a:solidFill>
                  <a:srgbClr val="000000"/>
                </a:solidFill>
              </a:rPr>
              <a:t>;  </a:t>
            </a:r>
            <a:r>
              <a:rPr lang="ru-RU" sz="1600" b="1" dirty="0">
                <a:solidFill>
                  <a:srgbClr val="000000"/>
                </a:solidFill>
              </a:rPr>
              <a:t>спровођењу Стратегије, Националног програма и акционих планова</a:t>
            </a:r>
            <a:r>
              <a:rPr lang="ru-RU" sz="1600" b="1" dirty="0" smtClean="0">
                <a:solidFill>
                  <a:srgbClr val="000000"/>
                </a:solidFill>
              </a:rPr>
              <a:t>; </a:t>
            </a:r>
            <a:r>
              <a:rPr lang="ru-RU" sz="1600" b="1" dirty="0">
                <a:solidFill>
                  <a:srgbClr val="000000"/>
                </a:solidFill>
              </a:rPr>
              <a:t>санационим плановима и другим предузетим мерама</a:t>
            </a:r>
            <a:r>
              <a:rPr lang="ru-RU" sz="1600" b="1" dirty="0" smtClean="0">
                <a:solidFill>
                  <a:srgbClr val="000000"/>
                </a:solidFill>
              </a:rPr>
              <a:t>; финансирању </a:t>
            </a:r>
            <a:r>
              <a:rPr lang="ru-RU" sz="1600" b="1" dirty="0">
                <a:solidFill>
                  <a:srgbClr val="000000"/>
                </a:solidFill>
              </a:rPr>
              <a:t>система заштите животне средине</a:t>
            </a:r>
            <a:r>
              <a:rPr lang="ru-RU" sz="1600" b="1" dirty="0" smtClean="0">
                <a:solidFill>
                  <a:srgbClr val="000000"/>
                </a:solidFill>
              </a:rPr>
              <a:t>; приоритетним </a:t>
            </a:r>
            <a:r>
              <a:rPr lang="ru-RU" sz="1600" b="1" dirty="0">
                <a:solidFill>
                  <a:srgbClr val="000000"/>
                </a:solidFill>
              </a:rPr>
              <a:t>обавезама и мерама у области </a:t>
            </a:r>
            <a:r>
              <a:rPr lang="ru-RU" sz="1600" b="1" dirty="0" smtClean="0">
                <a:solidFill>
                  <a:srgbClr val="000000"/>
                </a:solidFill>
              </a:rPr>
              <a:t>заштите </a:t>
            </a:r>
            <a:r>
              <a:rPr lang="ru-RU" sz="1600" b="1" dirty="0">
                <a:solidFill>
                  <a:srgbClr val="000000"/>
                </a:solidFill>
              </a:rPr>
              <a:t>животне </a:t>
            </a:r>
            <a:r>
              <a:rPr lang="ru-RU" sz="1600" b="1" dirty="0" smtClean="0">
                <a:solidFill>
                  <a:srgbClr val="000000"/>
                </a:solidFill>
              </a:rPr>
              <a:t>средине...</a:t>
            </a:r>
            <a:endParaRPr lang="ru-RU" sz="16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52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3829</TotalTime>
  <Words>2316</Words>
  <Application>Microsoft Office PowerPoint</Application>
  <PresentationFormat>On-screen Show (4:3)</PresentationFormat>
  <Paragraphs>200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ЗАКОН О ЗАШТИТИ ЖИВОТНЕ СРЕДИНЕ и ЗАКОН О ПРОЦЕНИ УТИЦАЈА НА ЖИВОТНУ СРЕДИНУ</vt:lpstr>
      <vt:lpstr>ОСНОВНИ ЗАКОНИ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ЗАШТИТИ ЖИВОТНЕ СРЕДИНЕ</vt:lpstr>
      <vt:lpstr>ЗАКОН О ПРОЦЕНИ УТИЦАЈА НА ЖИВОТНУ СРЕДИНУ</vt:lpstr>
      <vt:lpstr>ЗАКОН О ПРОЦЕНИ УТИЦАЈА НА ЖИВОТНУ СРЕДИНУ</vt:lpstr>
      <vt:lpstr>ЗАКОН О ПРОЦЕНИ УТИЦАЈА НА ЖИВОТНУ СРЕДИНУ</vt:lpstr>
      <vt:lpstr>ЗАКОН О ПРОЦЕНИ УТИЦАЈА НА ЖИВОТНУ СРЕДИНУ</vt:lpstr>
      <vt:lpstr>ЗАКОН О ПРОЦЕНИ УТИЦАЈА НА ЖИВОТНУ СРЕДИНУ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НАЦИОНАЛНИ ПРАВНИ ИЗВОРИ            У ОБЛАСТИ                                               БЕЗБЕДНОСТИ И ЗДРАВЉА НА РАДУ</dc:title>
  <dc:creator>Aleksandra</dc:creator>
  <cp:lastModifiedBy>Aleksandra</cp:lastModifiedBy>
  <cp:revision>93</cp:revision>
  <dcterms:created xsi:type="dcterms:W3CDTF">2019-04-10T09:44:30Z</dcterms:created>
  <dcterms:modified xsi:type="dcterms:W3CDTF">2021-12-20T10:01:29Z</dcterms:modified>
</cp:coreProperties>
</file>